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54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13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70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37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79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29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61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7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317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86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32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5F33F-3164-4D8A-A8C6-B01BA2C04714}" type="datetimeFigureOut">
              <a:rPr lang="hu-HU" smtClean="0"/>
              <a:t>2016. 12. 04.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02240E5-C8E4-4510-A751-AAA8501F0700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29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dirty="0"/>
              <a:t>Marketingstratégia – Kérdések és (szubjektív?) válaszok a XXI. században</a:t>
            </a:r>
            <a:br>
              <a:rPr lang="hu-HU" sz="4400" b="1" dirty="0"/>
            </a:br>
            <a:endParaRPr lang="hu-HU" sz="44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Dr. Józsa László</a:t>
            </a:r>
          </a:p>
        </p:txBody>
      </p:sp>
    </p:spTree>
    <p:extLst>
      <p:ext uri="{BB962C8B-B14F-4D97-AF65-F5344CB8AC3E}">
        <p14:creationId xmlns:p14="http://schemas.microsoft.com/office/powerpoint/2010/main" val="1326865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993913"/>
            <a:ext cx="10515600" cy="2451653"/>
          </a:xfrm>
        </p:spPr>
        <p:txBody>
          <a:bodyPr>
            <a:noAutofit/>
          </a:bodyPr>
          <a:lstStyle/>
          <a:p>
            <a:pPr algn="ctr"/>
            <a:br>
              <a:rPr lang="hu-HU" sz="3600" dirty="0"/>
            </a:br>
            <a:br>
              <a:rPr lang="hu-HU" sz="3600" dirty="0"/>
            </a:br>
            <a:br>
              <a:rPr lang="hu-HU" sz="3600" dirty="0"/>
            </a:br>
            <a:r>
              <a:rPr lang="hu-HU" sz="2400" b="1" dirty="0"/>
              <a:t>8. Hogyan kutatható a vállalati marketingstratégia, van-e értelme a longitudinális kutatásoknak akkor, ha a marketing eszközrendszere, tartalma, környezete gyökeresen és folyamatosan átalakul?</a:t>
            </a:r>
            <a:br>
              <a:rPr lang="hu-HU" sz="2400" b="1" dirty="0"/>
            </a:b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517913"/>
            <a:ext cx="10515600" cy="36590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Úgy vélem, hogy a marketingstratégiai kutatásokban inkább a horizontális, mint a longitudinális kutatásoké a jövő.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Nagyobb szerepet kellene szánni az esettanulmány jellegű, s itt már akár longitudinális alapú kvalitatív elemzéseknek.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gond csupán az, hogy a tudományos folyóiratok döntő része az ilyen, statisztikai adatokat kevéssé felvonultató cikkeket nem igazán kedveli.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1498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1579" y="-503583"/>
            <a:ext cx="9603275" cy="2357337"/>
          </a:xfrm>
        </p:spPr>
        <p:txBody>
          <a:bodyPr>
            <a:normAutofit fontScale="90000"/>
          </a:bodyPr>
          <a:lstStyle/>
          <a:p>
            <a:pPr algn="ctr"/>
            <a:br>
              <a:rPr lang="hu-HU" sz="3600" dirty="0"/>
            </a:br>
            <a:br>
              <a:rPr lang="hu-HU" sz="3600" dirty="0"/>
            </a:br>
            <a:r>
              <a:rPr lang="hu-HU" sz="2700" b="1" dirty="0"/>
              <a:t>9. Mérhető-e a vállalati marketingstratégia sikeressége vagy ezeknek a méréseknek nem sok értelme van (az ötlet, „az isteni szikra” felül írja-e a racionalitást)?</a:t>
            </a:r>
            <a:br>
              <a:rPr lang="hu-HU" sz="2700" dirty="0"/>
            </a:b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579" y="1232452"/>
            <a:ext cx="9603275" cy="47177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vállalati marketingstratégia sikerességét rövid- közép- és hosszú távon egyaránt vizsgálni kell, kiemelve, hogy számos megoldás, stratégiai lépés nem azonnal, hanem hosszabb időtávon vezet pozitív eredményekhez.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mindig elvégezhető szisztematikus elemzések sem tudnak sokat segíteni, ha egy kreatív ötlet eredményez kiugró sikert.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kreatív ötletek, megoldások olyan kimagasló üzleti sikerhez vezethetnek, amelyek esetén a hagyományos értékelési módszerek extrém, kiugró eredményeket mutatnak, miközben ezek nem vezethetők le a tradicionális trendelemzésekből, s általában a múltból.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A különlegesen jó eredmények igazi veszélye, hogy általában nem megismételhetők, miközben olyan várakozásokat (pl. profit további erőteljes növelése) keltenek, amelyek teljesíthetetlenek.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891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/>
              <a:t>Záró megjegyzések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200" dirty="0"/>
              <a:t>A marketingstratégiai kutatások fontos, de nem a legfontosabb szerepet játszanak a marketingtudomány fejlődésében.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200" dirty="0"/>
              <a:t>Mindig voltak olyanok, akik jelentőségét túl-, s olyanok is szépszámmal, akik alul értékelték.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200" dirty="0"/>
              <a:t>Jó lenne a helyén kezelni e területet, kihangsúlyozva Goodman „zöldeskék” figyelmeztetését. Goodman, mint a világ egyik vezető filozófusa, írt arról, hogy a jövő csak bizonyos kivetíthető esetekben lesz olyan, mint a múlt volt.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200" dirty="0"/>
              <a:t>Vagyis ránk vonatkoztatva, a ma stratégiai kutatásaiból nem lehet egyértelmű és világos jövőképet felvázolni. De ez nem ok arra, hogy ne foglalkozzunk vele.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917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/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929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Bevezetés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u-HU" dirty="0"/>
          </a:p>
          <a:p>
            <a:r>
              <a:rPr lang="hu-HU" sz="2200" dirty="0"/>
              <a:t>A felkérés dilemmái</a:t>
            </a:r>
          </a:p>
          <a:p>
            <a:endParaRPr lang="hu-HU" sz="2200" dirty="0"/>
          </a:p>
          <a:p>
            <a:endParaRPr lang="hu-HU" sz="2200" dirty="0"/>
          </a:p>
          <a:p>
            <a:r>
              <a:rPr lang="hu-HU" sz="2200" dirty="0"/>
              <a:t>Megírtam-e mindent a könyvemben?</a:t>
            </a:r>
          </a:p>
          <a:p>
            <a:endParaRPr lang="hu-HU" sz="2200" dirty="0"/>
          </a:p>
          <a:p>
            <a:endParaRPr lang="hu-HU" sz="2200" dirty="0"/>
          </a:p>
          <a:p>
            <a:r>
              <a:rPr lang="hu-HU" sz="2200" dirty="0"/>
              <a:t>9 kérdés</a:t>
            </a:r>
          </a:p>
        </p:txBody>
      </p:sp>
    </p:spTree>
    <p:extLst>
      <p:ext uri="{BB962C8B-B14F-4D97-AF65-F5344CB8AC3E}">
        <p14:creationId xmlns:p14="http://schemas.microsoft.com/office/powerpoint/2010/main" val="220532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71062"/>
            <a:ext cx="10515600" cy="1454564"/>
          </a:xfrm>
        </p:spPr>
        <p:txBody>
          <a:bodyPr>
            <a:normAutofit/>
          </a:bodyPr>
          <a:lstStyle/>
          <a:p>
            <a:pPr algn="ctr"/>
            <a:r>
              <a:rPr lang="hu-HU" b="1" dirty="0"/>
              <a:t>1. Mi a marketingstratégia és a vállalati stratégia közötti különbség?</a:t>
            </a:r>
            <a:br>
              <a:rPr lang="hu-HU" b="1" dirty="0"/>
            </a:b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marketingstratégia nem csupán és kizárólag funkcionális kérdés (az is!), hanem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egy vállalkozás vagy vállalkozáscsoport stratégiájának is lényegi eleme a célpiacválasztás, termék/szolgáltatás pozicionálás és általában a piacorientáció érvényesítésének követelménye miatt.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Tartalmi elemei nem szűkülnek le a technikai kérdésekre, hanem kihatnak a szervezet egészének hosszú távú és sikeres működésére.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Ez az, amit a legnehezebb elfogadtatni a más szakmai területről érkezőkkel.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903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1579" y="92765"/>
            <a:ext cx="9603275" cy="1760989"/>
          </a:xfrm>
        </p:spPr>
        <p:txBody>
          <a:bodyPr>
            <a:noAutofit/>
          </a:bodyPr>
          <a:lstStyle/>
          <a:p>
            <a:pPr algn="ctr"/>
            <a:br>
              <a:rPr lang="hu-HU" sz="3600" b="1" dirty="0"/>
            </a:br>
            <a:r>
              <a:rPr lang="hu-HU" sz="2800" b="1" dirty="0"/>
              <a:t>2. Funkcionális-e a marketingstratégia, vagy kihat a vállalati stratégia egészére, s a többi funkcionális stratégiára?</a:t>
            </a:r>
            <a:br>
              <a:rPr lang="hu-HU" sz="2800" b="1" dirty="0"/>
            </a:b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hu-HU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marketingstratégia mindenképpen Janus-arcú, vagyis a felsőbb szintek stratégiájára erőteljes hatást gyakorló, ám mégiscsak funkcionális stratégia, amelyben nem csupán a szemléleti, de az alapos technikai tudást feltételező módszertani elemek is nagy szerepet kapnak.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Kihat a vállalat egészére éppúgy, mint a többi funkcionális stratégia tartalmára.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Integráló szerepe befolyásolja a létrejövő részstratégiák sikerét.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630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400" b="1" dirty="0"/>
              <a:t>3. Mekkora a marketingstratégia időtávja, s lehet-e beszélni hosszú távú marketingstratégiáról?</a:t>
            </a:r>
            <a:br>
              <a:rPr lang="hu-HU" sz="2400" b="1" dirty="0"/>
            </a:b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marketing célcsoportja, eszközrendszere, az alkalmazható közvetítő eszközök technológiája, az üzenetek tartalma folyamatosan változhat, így nincs más mód, mint az alkalmazkodás, az újra és újra történő átalakítás.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Ezért a „hosszú” táv maximum 2-3 évet jelent a marketingben,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Ez egyben azt is magában hordozza, hogy a tartalmi rugalmasság, a változtathatóság sokkal fontosabb kritérium, mint a vállalat egészére vonatkozó stratégiák esetében.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700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1579" y="92765"/>
            <a:ext cx="9603275" cy="1245705"/>
          </a:xfrm>
        </p:spPr>
        <p:txBody>
          <a:bodyPr>
            <a:noAutofit/>
          </a:bodyPr>
          <a:lstStyle/>
          <a:p>
            <a:pPr algn="ctr"/>
            <a:br>
              <a:rPr lang="hu-HU" sz="3600" b="1" dirty="0"/>
            </a:br>
            <a:r>
              <a:rPr lang="hu-HU" sz="2400" b="1" dirty="0"/>
              <a:t>4.  Van-e a marketingstratégiák felállításának olyan módszertani eleme, amely csak rá jellemző?</a:t>
            </a:r>
            <a:br>
              <a:rPr lang="hu-HU" sz="2400" b="1" dirty="0"/>
            </a:b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Nincs speciális, csak a marketingtudományban és gyakorlatban alkalmazott módszertani megoldás.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Legfeljebb olyanokkal találkozhatunk, amelyek „INKÁBB” a marketingben, mint más területeken kerülnek bevetésre. A termék-életgörbék, vagy a termékekre vonatkozó versenyelemzések például az utóbbiak közé tartoznak, míg a stratégiai folyamatok ellenőrzésére szolgáló pénzügyi mutatókat jellemzően más területek alkalmazzák. A termékek funkcionális elemzésére szolgáló helyettesítési elemzés jobban megmozgatja a K+F-ben dolgozókat, miközben a marketingesnek is sok megszívlelendő megoldást kínál.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4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400" b="1" dirty="0"/>
              <a:t>5. Az STP (szegmentálás – célpiacválasztás- pozicionálás) a marketingstratégia lényege?</a:t>
            </a:r>
            <a:br>
              <a:rPr lang="hu-HU" sz="2400" b="1" dirty="0"/>
            </a:b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STP nélkül nincs marketingstratégia.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Önmagában a 4P elemek alapos kidolgozása a megfelelő piacszegmentálás, célpiac választás és pozicionálás nélkül semmit sem ér.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Ha mégis a kutatások során sok olyan esettel találkoztunk, hogy a szervezetek rosszul vagy egyáltalán nem határozták meg célpiacaikat, akkor ez csupán azt jelenti, hogy marketingstratégiájuk csak a véletlennek köszönhetően lehet jó. Erre pedig- valljuk be – kevés az esély.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123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800" b="1" dirty="0"/>
              <a:t>6. Beszélhetünk-e a sikeres marketingstratégiák tipizálásáról?</a:t>
            </a:r>
            <a:br>
              <a:rPr lang="hu-HU" sz="2800" b="1" dirty="0"/>
            </a:b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marketingstratégiákat, s NEM a sikeres marketingstratégiákat lehet tipizálni.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Természetesen </a:t>
            </a:r>
            <a:r>
              <a:rPr lang="hu-HU" dirty="0" err="1"/>
              <a:t>fontosak</a:t>
            </a:r>
            <a:r>
              <a:rPr lang="hu-HU" dirty="0"/>
              <a:t> a sikerességre vonatkozó kutatások, de belőlük általános, mindig és mindenkor érvényes következtetéseket levonni nem szabad.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marketing kreatív terület, s a kreativitás felülírhat mindent, amit korábban megváltoztathatatlannak vagy követendőnek véltünk. Isten a kőtábláit a nehezen beszélő Mózesre bízta, pedig jobb szónokot is találhatott volna. De Mózes sikeres lett, a választás tökéletesnek bizonyult. Az ilyen példák a marketingstratégiák elemzésekor is gyakran felszínre kerülnek.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639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51579" y="477078"/>
            <a:ext cx="9603275" cy="1126436"/>
          </a:xfrm>
        </p:spPr>
        <p:txBody>
          <a:bodyPr>
            <a:noAutofit/>
          </a:bodyPr>
          <a:lstStyle/>
          <a:p>
            <a:pPr algn="ctr"/>
            <a:r>
              <a:rPr lang="hu-HU" sz="2800" b="1" dirty="0"/>
              <a:t>7.  Vannak-e különbségek a kis és nagyvállalkozások marketingstratégiái között?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kis- és nagyvállalkozások marketingstratégiája hasonló elvek mentén, de általában eltérő tartalommal készül 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technikai fejlődés azonban a tartalmak közötti határokat mára részben feloldotta, lehetővé téve nagyok és kicsik egyazon stratégiai csoportban történő működését.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Más oldalról nézve továbbra is fennáll az, hogy az eltérő marketing szakmai tudás következtében a kisvállalkozói marketingstratégia inkább ösztönös, mint tudatos, s ez kutathatóságát is jelentősen megnehezíti.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9237395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</TotalTime>
  <Words>875</Words>
  <Application>Microsoft Office PowerPoint</Application>
  <PresentationFormat>Szélesvásznú</PresentationFormat>
  <Paragraphs>56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Wingdings</vt:lpstr>
      <vt:lpstr>Galéria</vt:lpstr>
      <vt:lpstr>Marketingstratégia – Kérdések és (szubjektív?) válaszok a XXI. században </vt:lpstr>
      <vt:lpstr>Bevezetés</vt:lpstr>
      <vt:lpstr>1. Mi a marketingstratégia és a vállalati stratégia közötti különbség? </vt:lpstr>
      <vt:lpstr> 2. Funkcionális-e a marketingstratégia, vagy kihat a vállalati stratégia egészére, s a többi funkcionális stratégiára? </vt:lpstr>
      <vt:lpstr>3. Mekkora a marketingstratégia időtávja, s lehet-e beszélni hosszú távú marketingstratégiáról? </vt:lpstr>
      <vt:lpstr> 4.  Van-e a marketingstratégiák felállításának olyan módszertani eleme, amely csak rá jellemző? </vt:lpstr>
      <vt:lpstr>5. Az STP (szegmentálás – célpiacválasztás- pozicionálás) a marketingstratégia lényege? </vt:lpstr>
      <vt:lpstr>6. Beszélhetünk-e a sikeres marketingstratégiák tipizálásáról? </vt:lpstr>
      <vt:lpstr>7.  Vannak-e különbségek a kis és nagyvállalkozások marketingstratégiái között?</vt:lpstr>
      <vt:lpstr>   8. Hogyan kutatható a vállalati marketingstratégia, van-e értelme a longitudinális kutatásoknak akkor, ha a marketing eszközrendszere, tartalma, környezete gyökeresen és folyamatosan átalakul? </vt:lpstr>
      <vt:lpstr>  9. Mérhető-e a vállalati marketingstratégia sikeressége vagy ezeknek a méréseknek nem sok értelme van (az ötlet, „az isteni szikra” felül írja-e a racionalitást)? </vt:lpstr>
      <vt:lpstr>Záró megjegyzések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Marketingstratégia – Kérdések és (szubjektív?) válaszok a XXI. században </dc:title>
  <dc:creator>User</dc:creator>
  <cp:lastModifiedBy>User</cp:lastModifiedBy>
  <cp:revision>6</cp:revision>
  <dcterms:created xsi:type="dcterms:W3CDTF">2016-12-04T05:26:01Z</dcterms:created>
  <dcterms:modified xsi:type="dcterms:W3CDTF">2016-12-04T21:14:30Z</dcterms:modified>
</cp:coreProperties>
</file>