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3" r:id="rId4"/>
    <p:sldId id="277" r:id="rId5"/>
    <p:sldId id="278" r:id="rId6"/>
    <p:sldId id="271" r:id="rId7"/>
    <p:sldId id="273" r:id="rId8"/>
    <p:sldId id="274" r:id="rId9"/>
    <p:sldId id="288" r:id="rId10"/>
    <p:sldId id="289" r:id="rId11"/>
    <p:sldId id="294" r:id="rId12"/>
    <p:sldId id="293" r:id="rId13"/>
    <p:sldId id="27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866" autoAdjust="0"/>
    <p:restoredTop sz="94737" autoAdjust="0"/>
  </p:normalViewPr>
  <p:slideViewPr>
    <p:cSldViewPr>
      <p:cViewPr>
        <p:scale>
          <a:sx n="75" d="100"/>
          <a:sy n="75" d="100"/>
        </p:scale>
        <p:origin x="-266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1E949-4675-4D88-937F-5DBA9ED2DB3D}" type="datetimeFigureOut">
              <a:rPr lang="hu-HU"/>
              <a:pPr>
                <a:defRPr/>
              </a:pPr>
              <a:t>2017.05.13.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28AA82-4B25-40CE-87D8-5430D23732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976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5C72D8-7F40-4D36-ABC6-D786944E74DD}" type="datetimeFigureOut">
              <a:rPr lang="hu-HU"/>
              <a:pPr>
                <a:defRPr/>
              </a:pPr>
              <a:t>2017.05.13.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749C4-1DC3-4403-AA54-78CAC5E7B2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690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72C35-470E-4297-A53A-11648E12CA1D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6666BF09-A7AF-487A-AC11-6BFE12FC59A7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3170-C854-4BF4-81AF-E803D5BF92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1111DEEE-A82C-4A65-B2DE-097FE3808BC6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BF80-6942-40EC-AB58-1330F48C62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FA88C93C-5DF0-4F05-BFFD-7004AA8D015B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EC41-1867-48DC-96C4-A74BD6FA00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745C8CFD-C9B7-416F-B190-C81F2DFD6934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A3-CF74-4D7C-B331-BED3C860448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57B59C83-71B9-4CDB-AB94-3379B280CF84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4754-24B2-4E34-BC84-5F682F4309D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8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0E61FDBB-7D3B-45A9-9E0B-E27D66261BF2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3804-4A6E-410C-83C9-738AF8073F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B3A8D62D-0123-402D-B0D7-51CE2D30A0F3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8688-A6C5-4829-BE0F-EC4A0814C50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B4415974-D5C1-4336-9D3F-FDC51FC5C042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A6B9-13CF-496C-8BCB-D6577F8823F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26BC6299-8D5B-4D39-9A79-FF48ED6E6AFD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1656-CB0B-4CB4-9CCF-FC9DF09C15B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909781F4-F9EF-4532-B8E7-A8346B428AE5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F5AB-8F0D-4BD9-8795-3C3D2EC5633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Dátum:</a:t>
            </a:r>
            <a:r>
              <a:rPr lang="hu-HU" b="0"/>
              <a:t> </a:t>
            </a:r>
            <a:fld id="{2258B4D8-A6CA-4CF2-864C-F7EAD53BA421}" type="datetime1">
              <a:rPr lang="hu-HU" b="0"/>
              <a:pPr>
                <a:defRPr/>
              </a:pPr>
              <a:t>2017.05.13.</a:t>
            </a:fld>
            <a:endParaRPr lang="hu-HU" b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8C7F-FF17-46F9-8F05-CF77BA60D37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Dátum: </a:t>
            </a:r>
            <a:fld id="{CAEB3705-D9D2-4D21-9FBD-5EFEC20D512D}" type="datetime1">
              <a:rPr lang="hu-HU"/>
              <a:pPr>
                <a:defRPr/>
              </a:pPr>
              <a:t>2017.05.13.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3" y="6492875"/>
            <a:ext cx="3429000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Előadó: Dr. Minta Katalin egyetemi docens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2ED8EA4-6C47-4B16-BE2C-AAD71E59F3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260350"/>
            <a:ext cx="2095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vtki.uni-nke.hu/tovabbkepzes/kozigazgatasi-tovabbkepzesi-kollegiu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412" name="Alcím 2"/>
          <p:cNvSpPr txBox="1">
            <a:spLocks/>
          </p:cNvSpPr>
          <p:nvPr/>
        </p:nvSpPr>
        <p:spPr bwMode="auto">
          <a:xfrm>
            <a:off x="395288" y="3573463"/>
            <a:ext cx="80645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dirty="0" smtClean="0">
                <a:solidFill>
                  <a:schemeClr val="bg1"/>
                </a:solidFill>
              </a:rPr>
              <a:t>MTA IX. osztály Gazdálkodástudományi Bizottságának Marketingtudományi Albizottsága keretében működő Közszolgálati és Non-profit Munkabizottság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Trendek a nonprofit marketingben – hazai tapasztalatok a kutatási és felsőoktatási gyakorlatban c. konferencia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Révkomárom, Szlovákia, </a:t>
            </a:r>
            <a:r>
              <a:rPr lang="hu-HU" sz="1400" dirty="0">
                <a:solidFill>
                  <a:schemeClr val="bg1"/>
                </a:solidFill>
                <a:latin typeface="Century Gothic" pitchFamily="34" charset="0"/>
              </a:rPr>
              <a:t>2017. </a:t>
            </a: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május 18.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1400" dirty="0">
                <a:solidFill>
                  <a:schemeClr val="bg1"/>
                </a:solidFill>
                <a:latin typeface="Century Gothic" pitchFamily="34" charset="0"/>
              </a:rPr>
              <a:t>Darida Zsuzsa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1400" dirty="0">
                <a:solidFill>
                  <a:schemeClr val="bg1"/>
                </a:solidFill>
                <a:latin typeface="Century Gothic" pitchFamily="34" charset="0"/>
              </a:rPr>
              <a:t>PhD hallgató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hu-HU" sz="1400" dirty="0">
                <a:solidFill>
                  <a:schemeClr val="bg1"/>
                </a:solidFill>
                <a:latin typeface="Century Gothic" pitchFamily="34" charset="0"/>
              </a:rPr>
              <a:t>SZE RGDI                                                                                  Témavezető: Dr. </a:t>
            </a:r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Prof. Józsa </a:t>
            </a:r>
            <a:r>
              <a:rPr lang="hu-HU" sz="1400" dirty="0">
                <a:solidFill>
                  <a:schemeClr val="bg1"/>
                </a:solidFill>
                <a:latin typeface="Century Gothic" pitchFamily="34" charset="0"/>
              </a:rPr>
              <a:t>László</a:t>
            </a:r>
          </a:p>
        </p:txBody>
      </p:sp>
      <p:sp>
        <p:nvSpPr>
          <p:cNvPr id="17413" name="Cím 1"/>
          <p:cNvSpPr txBox="1">
            <a:spLocks/>
          </p:cNvSpPr>
          <p:nvPr/>
        </p:nvSpPr>
        <p:spPr bwMode="auto">
          <a:xfrm>
            <a:off x="428625" y="1628775"/>
            <a:ext cx="83915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b="1" dirty="0" smtClean="0">
                <a:solidFill>
                  <a:schemeClr val="bg1"/>
                </a:solidFill>
                <a:latin typeface="Century Gothic" pitchFamily="34" charset="0"/>
              </a:rPr>
              <a:t>A kötelező közigazgatási továbbképzések vizsgálata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solidFill>
                  <a:schemeClr val="bg1"/>
                </a:solidFill>
                <a:latin typeface="Century Gothic" pitchFamily="34" charset="0"/>
              </a:rPr>
              <a:t>Fókuszban a képzések megvalósításának gyakorlati tapasztalatai és a képzésben részt vevők, mint ügyfelek elégedettsége</a:t>
            </a:r>
            <a:endParaRPr lang="hu-H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414" name="Alcím 2"/>
          <p:cNvSpPr txBox="1">
            <a:spLocks/>
          </p:cNvSpPr>
          <p:nvPr/>
        </p:nvSpPr>
        <p:spPr bwMode="auto">
          <a:xfrm>
            <a:off x="428625" y="2205038"/>
            <a:ext cx="5367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hu-HU" sz="22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415" name="Kép 8" descr="regionalis_es_gazdasagtudomanyi_doktori_iskola_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188913"/>
            <a:ext cx="2095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313" y="274638"/>
            <a:ext cx="6059487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hu-HU" sz="2000" dirty="0" smtClean="0"/>
              <a:t> </a:t>
            </a:r>
            <a:r>
              <a:rPr lang="hu-HU" sz="2000" dirty="0" smtClean="0"/>
              <a:t>Hipotézisek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spcAft>
                <a:spcPct val="40000"/>
              </a:spcAft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Hipotézisek: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képzési kínálat nem tud minden igényt megfelelően kielégíteni (kínálati szűkösség tapasztalható)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képzésben részt vevők motivációja nagyobb részben külső eredetű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Érvényesül az energiaminimum </a:t>
            </a:r>
            <a:r>
              <a:rPr lang="hu-HU" sz="2000" b="1" dirty="0" smtClean="0">
                <a:latin typeface="Arial" charset="0"/>
              </a:rPr>
              <a:t>elve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</a:t>
            </a:r>
            <a:r>
              <a:rPr lang="hu-HU" sz="2000" b="1" dirty="0" smtClean="0">
                <a:latin typeface="Arial" charset="0"/>
              </a:rPr>
              <a:t>megszerzendő kreditpontok száma túl magas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képzésben való részvétel munkaidőn kívüli elfoglaltságot is ad – ezáltal terhet ró a családi- és magánéletre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vezetőképzésben és a szakmai képzésben részt vevők elégedettebbek, mint a közszolgálati képzésben részt vevők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eriod"/>
            </a:pPr>
            <a:r>
              <a:rPr lang="hu-HU" sz="2000" b="1" dirty="0" smtClean="0">
                <a:latin typeface="Arial" charset="0"/>
              </a:rPr>
              <a:t>A tréning jellegű képzésekben részt vevők elégedettsége a legmagasabb szintű, az </a:t>
            </a:r>
            <a:r>
              <a:rPr lang="hu-HU" sz="2000" b="1" dirty="0" err="1" smtClean="0">
                <a:latin typeface="Arial" charset="0"/>
              </a:rPr>
              <a:t>e-learning</a:t>
            </a:r>
            <a:r>
              <a:rPr lang="hu-HU" sz="2000" b="1" dirty="0" smtClean="0">
                <a:latin typeface="Arial" charset="0"/>
              </a:rPr>
              <a:t> típusú képzésekben résztvevőké a legalacsonyabb</a:t>
            </a:r>
          </a:p>
          <a:p>
            <a:pPr marL="381000" indent="-381000">
              <a:lnSpc>
                <a:spcPct val="80000"/>
              </a:lnSpc>
            </a:pPr>
            <a:endParaRPr lang="hu-H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artalom helye 1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57200" lvl="1" indent="0"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3773488" algn="l"/>
              </a:tabLst>
            </a:pPr>
            <a:r>
              <a:rPr lang="hu-HU" sz="2600" b="1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hu-HU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hu-HU" sz="2600" b="1" dirty="0">
                <a:solidFill>
                  <a:srgbClr val="000000"/>
                </a:solidFill>
                <a:latin typeface="Arial" charset="0"/>
                <a:cs typeface="Arial" charset="0"/>
              </a:rPr>
              <a:t>kutatás </a:t>
            </a:r>
            <a:r>
              <a:rPr lang="hu-HU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jelenlegi állásának bemutatása</a:t>
            </a:r>
            <a:endParaRPr lang="hu-HU" sz="2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ct val="0"/>
              </a:spcBef>
              <a:tabLst>
                <a:tab pos="3773488" algn="l"/>
              </a:tabLst>
            </a:pPr>
            <a:r>
              <a:rPr lang="hu-H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Kutatási téma aktualitása</a:t>
            </a:r>
          </a:p>
          <a:p>
            <a:pPr lvl="2" eaLnBrk="1" hangingPunct="1">
              <a:spcBef>
                <a:spcPct val="0"/>
              </a:spcBef>
              <a:tabLst>
                <a:tab pos="3773488" algn="l"/>
              </a:tabLst>
            </a:pPr>
            <a:r>
              <a:rPr lang="hu-H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Kutatás </a:t>
            </a: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terepe</a:t>
            </a:r>
          </a:p>
          <a:p>
            <a:pPr lvl="2" eaLnBrk="1" hangingPunct="1">
              <a:spcBef>
                <a:spcPct val="0"/>
              </a:spcBef>
              <a:tabLst>
                <a:tab pos="3773488" algn="l"/>
              </a:tabLst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Kutatás célja</a:t>
            </a:r>
            <a:endParaRPr lang="hu-HU" sz="2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spcBef>
                <a:spcPct val="0"/>
              </a:spcBef>
              <a:tabLst>
                <a:tab pos="3773488" algn="l"/>
              </a:tabLst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Mintavétel</a:t>
            </a:r>
          </a:p>
          <a:p>
            <a:pPr lvl="2" eaLnBrk="1" hangingPunct="1">
              <a:spcBef>
                <a:spcPct val="0"/>
              </a:spcBef>
              <a:tabLst>
                <a:tab pos="3773488" algn="l"/>
              </a:tabLst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Módszertan</a:t>
            </a:r>
          </a:p>
          <a:p>
            <a:pPr marL="457200" lvl="1" indent="0"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3773488" algn="l"/>
              </a:tabLst>
            </a:pPr>
            <a:r>
              <a:rPr lang="hu-HU" sz="2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hu-HU" sz="2600" b="1" dirty="0">
                <a:solidFill>
                  <a:srgbClr val="000000"/>
                </a:solidFill>
                <a:latin typeface="Arial" charset="0"/>
                <a:cs typeface="Arial" charset="0"/>
              </a:rPr>
              <a:t>kutatás várt eredménye</a:t>
            </a:r>
          </a:p>
        </p:txBody>
      </p:sp>
      <p:sp>
        <p:nvSpPr>
          <p:cNvPr id="29698" name="Cím 2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Kutatás jelenlegi állásásnak bemutatása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2017. </a:t>
            </a:r>
            <a:r>
              <a:rPr lang="hu-HU" b="0" dirty="0" smtClean="0">
                <a:cs typeface="Arial" charset="0"/>
              </a:rPr>
              <a:t> 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Előadó: </a:t>
            </a:r>
            <a:r>
              <a:rPr lang="hu-HU" smtClean="0">
                <a:latin typeface="Arial" charset="0"/>
              </a:rPr>
              <a:t>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E425F-D79F-4B6B-B5FD-FA5162CD0876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hu-HU" smtClean="0"/>
          </a:p>
          <a:p>
            <a:pPr marL="0" indent="0" eaLnBrk="1" hangingPunct="1">
              <a:buFont typeface="Arial" charset="0"/>
              <a:buNone/>
            </a:pPr>
            <a:endParaRPr lang="hu-HU" smtClean="0"/>
          </a:p>
          <a:p>
            <a:pPr marL="0" indent="0" eaLnBrk="1" hangingPunct="1">
              <a:buFont typeface="Arial" charset="0"/>
              <a:buNone/>
            </a:pPr>
            <a:endParaRPr lang="hu-HU" smtClean="0"/>
          </a:p>
          <a:p>
            <a:pPr marL="0" indent="0" eaLnBrk="1" hangingPunct="1">
              <a:buFont typeface="Arial" charset="0"/>
              <a:buNone/>
            </a:pPr>
            <a:r>
              <a:rPr lang="hu-HU" b="1" smtClean="0"/>
              <a:t>             Köszönöm a figyelmüket!</a:t>
            </a:r>
          </a:p>
          <a:p>
            <a:pPr marL="0" indent="0" eaLnBrk="1" hangingPunct="1"/>
            <a:endParaRPr lang="hu-HU" smtClean="0"/>
          </a:p>
          <a:p>
            <a:pPr marL="0" indent="0" eaLnBrk="1" hangingPunct="1"/>
            <a:endParaRPr lang="hu-HU" smtClean="0"/>
          </a:p>
          <a:p>
            <a:pPr marL="0" indent="0" algn="r" eaLnBrk="1" hangingPunct="1">
              <a:buFont typeface="Arial" charset="0"/>
              <a:buNone/>
            </a:pPr>
            <a:r>
              <a:rPr lang="hu-HU" sz="2000" smtClean="0"/>
              <a:t>Darida Zsuzsa</a:t>
            </a:r>
          </a:p>
          <a:p>
            <a:pPr marL="0" indent="0" algn="r" eaLnBrk="1" hangingPunct="1">
              <a:buFont typeface="Arial" charset="0"/>
              <a:buNone/>
            </a:pPr>
            <a:r>
              <a:rPr lang="hu-HU" sz="2000" smtClean="0"/>
              <a:t>PhD hallgató</a:t>
            </a:r>
          </a:p>
        </p:txBody>
      </p:sp>
      <p:sp>
        <p:nvSpPr>
          <p:cNvPr id="30722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2017. </a:t>
            </a:r>
            <a:r>
              <a:rPr lang="hu-HU" b="0" dirty="0">
                <a:cs typeface="Arial" charset="0"/>
              </a:rPr>
              <a:t> </a:t>
            </a:r>
            <a:r>
              <a:rPr lang="hu-HU" b="0" dirty="0" smtClean="0">
                <a:cs typeface="Arial" charset="0"/>
              </a:rPr>
              <a:t>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3072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C1A52C-28CA-4BF3-8EF7-975BD5EC3E2C}" type="slidenum">
              <a:rPr lang="hu-H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 smtClean="0">
              <a:cs typeface="Arial" charset="0"/>
            </a:endParaRPr>
          </a:p>
        </p:txBody>
      </p:sp>
      <p:sp>
        <p:nvSpPr>
          <p:cNvPr id="30724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357818" y="6492875"/>
            <a:ext cx="3429024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cs typeface="+mn-cs"/>
              </a:rPr>
              <a:t>Előadó: Darida Zsuzsa PhD hallgató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artalom helye 1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3773488" algn="l"/>
              </a:tabLst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mai előadás tartalma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tabLst>
                <a:tab pos="3773488" algn="l"/>
              </a:tabLst>
            </a:pPr>
            <a:endParaRPr lang="hu-H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tabLst>
                <a:tab pos="3773488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Kutatás hátterének ismertetése</a:t>
            </a:r>
          </a:p>
          <a:p>
            <a:pPr marL="685800" lvl="1" eaLnBrk="1" hangingPunct="1">
              <a:lnSpc>
                <a:spcPct val="150000"/>
              </a:lnSpc>
              <a:spcBef>
                <a:spcPct val="0"/>
              </a:spcBef>
              <a:tabLst>
                <a:tab pos="3773488" algn="l"/>
              </a:tabLst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Fogalmi meghatározás</a:t>
            </a:r>
          </a:p>
          <a:p>
            <a:pPr marL="685800" lvl="1" eaLnBrk="1" hangingPunct="1">
              <a:lnSpc>
                <a:spcPct val="150000"/>
              </a:lnSpc>
              <a:spcBef>
                <a:spcPct val="0"/>
              </a:spcBef>
              <a:tabLst>
                <a:tab pos="3773488" algn="l"/>
              </a:tabLst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Képzési rendszer a közigazgatásban (Intézményi háttér, képzési kötelezettség, képzési programok)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tabLst>
                <a:tab pos="3773488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ipotézisek 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ismertetése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tabLst>
                <a:tab pos="3773488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lang="hu-H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kutatás jelenlegi állásának bemutatása</a:t>
            </a:r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tabLst>
                <a:tab pos="3773488" algn="l"/>
              </a:tabLst>
            </a:pPr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tabLst>
                <a:tab pos="3773488" algn="l"/>
              </a:tabLst>
            </a:pPr>
            <a:endParaRPr lang="hu-HU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85800" lvl="1" eaLnBrk="1" hangingPunct="1">
              <a:buFont typeface="Arial" charset="0"/>
              <a:buNone/>
              <a:tabLst>
                <a:tab pos="3773488" algn="l"/>
              </a:tabLst>
            </a:pPr>
            <a:endParaRPr lang="hu-HU" b="1" dirty="0" smtClean="0"/>
          </a:p>
        </p:txBody>
      </p:sp>
      <p:sp>
        <p:nvSpPr>
          <p:cNvPr id="19458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</a:t>
            </a:r>
            <a:r>
              <a:rPr lang="hu-HU" b="0" dirty="0">
                <a:cs typeface="Arial" charset="0"/>
              </a:rPr>
              <a:t>2017. 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B27C1-F2E7-442A-8BE9-2B9CCB1F2118}" type="slidenum">
              <a:rPr lang="hu-H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smtClean="0">
              <a:cs typeface="Arial" charset="0"/>
            </a:endParaRPr>
          </a:p>
        </p:txBody>
      </p:sp>
      <p:sp>
        <p:nvSpPr>
          <p:cNvPr id="19460" name="Cím 4"/>
          <p:cNvSpPr>
            <a:spLocks noGrp="1"/>
          </p:cNvSpPr>
          <p:nvPr>
            <p:ph type="title"/>
          </p:nvPr>
        </p:nvSpPr>
        <p:spPr bwMode="auto">
          <a:xfrm>
            <a:off x="2915816" y="48940"/>
            <a:ext cx="5761037" cy="1152872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sz="1800" dirty="0" smtClean="0"/>
              <a:t>A kötelező közigazgatási </a:t>
            </a:r>
            <a:r>
              <a:rPr lang="hu-HU" sz="1800" dirty="0" smtClean="0"/>
              <a:t>továbbképzések– fókuszban a képzések megvalósításának gyakorlati tapasztalatai, és a képzésben részt vevők, mint </a:t>
            </a:r>
            <a:r>
              <a:rPr lang="hu-HU" sz="1800" dirty="0" smtClean="0"/>
              <a:t>ügyfelek elégedettsége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381631" y="6480175"/>
            <a:ext cx="3429023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cs typeface="+mn-cs"/>
              </a:rPr>
              <a:t>Előadó: Darida Zsuzsa PhD hallgató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1738-9F6A-47A5-8AF4-24C6E284D4F9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hu-H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közszolgálati tisztviselőkről szóló 2011. évi CXCIX. törvény 1. és 2.§</a:t>
            </a:r>
            <a:r>
              <a:rPr lang="hu-HU" sz="1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-ban</a:t>
            </a:r>
            <a:r>
              <a:rPr lang="hu-H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meghatározott szerveknél dolgozó köztisztviselők és kormánytisztviselők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hu-HU" sz="1400" i="1" dirty="0" smtClean="0"/>
          </a:p>
          <a:p>
            <a:r>
              <a:rPr lang="hu-HU" sz="1400" dirty="0" smtClean="0"/>
              <a:t>a minisztérium, a kormányhivatal, a központi hivatal (azaz központi államigazgatási szerv),</a:t>
            </a:r>
            <a:endParaRPr lang="hu-HU" sz="1400" i="1" dirty="0" smtClean="0"/>
          </a:p>
          <a:p>
            <a:r>
              <a:rPr lang="hu-HU" sz="1400" dirty="0" smtClean="0"/>
              <a:t>a kormányhivatal és a központi hivatal területi, helyi szerve, </a:t>
            </a:r>
            <a:r>
              <a:rPr lang="hu-HU" sz="1400" dirty="0" smtClean="0"/>
              <a:t>továbbá </a:t>
            </a:r>
            <a:r>
              <a:rPr lang="hu-HU" sz="1400" dirty="0" smtClean="0"/>
              <a:t>a Kormány által intézményfenntartásra kijelölt szerv,</a:t>
            </a:r>
            <a:endParaRPr lang="hu-HU" sz="1400" i="1" dirty="0" smtClean="0"/>
          </a:p>
          <a:p>
            <a:r>
              <a:rPr lang="hu-HU" sz="1400" dirty="0" smtClean="0"/>
              <a:t>a rendőrség, a büntetés-végrehajtás és a hivatásos katasztrófavédelemi szerv központi, területi és helyi szervei (az első három</a:t>
            </a:r>
            <a:r>
              <a:rPr lang="hu-HU" sz="1400" i="1" dirty="0" smtClean="0"/>
              <a:t> </a:t>
            </a:r>
            <a:r>
              <a:rPr lang="hu-HU" sz="1400" dirty="0" smtClean="0"/>
              <a:t>pont együtt: államigazgatási szerv) kormánytisztviselőjére </a:t>
            </a:r>
          </a:p>
          <a:p>
            <a:r>
              <a:rPr lang="hu-HU" sz="1400" dirty="0" smtClean="0"/>
              <a:t>a minisztérium közigazgatási államtitkára és helyettes államtitkára</a:t>
            </a:r>
          </a:p>
          <a:p>
            <a:r>
              <a:rPr lang="hu-HU" sz="1400" dirty="0" smtClean="0"/>
              <a:t>a helyi önkormányzat képviselő-testületének polgármesteri hivatala, közterület-felügyelete, a közös önkormányzati hivatala</a:t>
            </a:r>
          </a:p>
          <a:p>
            <a:r>
              <a:rPr lang="hu-HU" sz="1400" dirty="0" smtClean="0"/>
              <a:t>egyéb, e törvény 2.§</a:t>
            </a:r>
            <a:r>
              <a:rPr lang="hu-HU" sz="1400" dirty="0" err="1" smtClean="0"/>
              <a:t>-ában</a:t>
            </a:r>
            <a:r>
              <a:rPr lang="hu-HU" sz="1400" dirty="0" smtClean="0"/>
              <a:t> név szerint említett intézmények</a:t>
            </a:r>
          </a:p>
          <a:p>
            <a:endParaRPr lang="hu-HU" sz="14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Az államigazgatási-, az </a:t>
            </a:r>
            <a:r>
              <a:rPr lang="hu-HU" sz="16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önkormányzati</a:t>
            </a:r>
            <a:r>
              <a:rPr lang="hu-H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és az alkotmányos szervek hivatalaiban dolgozó kormánytisztviselők, </a:t>
            </a:r>
            <a:r>
              <a:rPr lang="hu-HU" sz="16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köztisztviselők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4225926" y="4897438"/>
            <a:ext cx="241300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484" name="Cím 4"/>
          <p:cNvSpPr>
            <a:spLocks noGrp="1"/>
          </p:cNvSpPr>
          <p:nvPr>
            <p:ph type="title" idx="4294967295"/>
          </p:nvPr>
        </p:nvSpPr>
        <p:spPr bwMode="auto">
          <a:xfrm>
            <a:off x="3348038" y="260350"/>
            <a:ext cx="5421312" cy="865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hu-HU" dirty="0" smtClean="0"/>
              <a:t>Fogalmi meghatározás I.</a:t>
            </a:r>
          </a:p>
        </p:txBody>
      </p:sp>
      <p:sp>
        <p:nvSpPr>
          <p:cNvPr id="6" name="Élőláb helye 5"/>
          <p:cNvSpPr txBox="1">
            <a:spLocks noGrp="1"/>
          </p:cNvSpPr>
          <p:nvPr/>
        </p:nvSpPr>
        <p:spPr>
          <a:xfrm>
            <a:off x="5381631" y="6480175"/>
            <a:ext cx="3429023" cy="365125"/>
          </a:xfrm>
          <a:prstGeom prst="rect">
            <a:avLst/>
          </a:prstGeom>
          <a:noFill/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Előadó: Darida Zsuzsa PhD hallgató</a:t>
            </a:r>
            <a:endParaRPr lang="hu-HU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0488" name="Dátum helye 2"/>
          <p:cNvSpPr txBox="1">
            <a:spLocks noGrp="1"/>
          </p:cNvSpPr>
          <p:nvPr/>
        </p:nvSpPr>
        <p:spPr bwMode="auto">
          <a:xfrm>
            <a:off x="714375" y="64484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 b="1" dirty="0">
                <a:latin typeface="Century Gothic" pitchFamily="34" charset="0"/>
              </a:rPr>
              <a:t>Dátum:</a:t>
            </a:r>
            <a:r>
              <a:rPr lang="hu-HU" sz="1200" dirty="0">
                <a:latin typeface="Century Gothic" pitchFamily="34" charset="0"/>
              </a:rPr>
              <a:t> </a:t>
            </a:r>
            <a:r>
              <a:rPr lang="hu-HU" sz="1200" dirty="0"/>
              <a:t>2017. május 18.</a:t>
            </a:r>
            <a:endParaRPr lang="hu-HU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ECA6-E8BA-435D-8E90-69E67668A7FB}" type="slidenum">
              <a:rPr lang="hu-HU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hu-HU" sz="2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Köztisztviselők kötelező továbbképzési rendszere: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közszolgálati tisztviselőkről szóló 2011. évi CXCIX. törvény, valamint 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közszolgálati tisztviselők továbbképzéséről szóló 273/2012. (IX.28.)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kormányrendelet előírásait figyelembe véve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hu-HU" sz="1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január elsejétől bevezetett,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országos szintű,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szervezett formában működő képzési rendszer,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melynek célja: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- folyamatosan frissülő ismeretek átadásával és a meglévő ismeretek bővítésével segíteni a köztisztviselői állományt munkájának minél hatékonyabb és eredményesebb elvégzésében;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     - olyan közigazgatási kar kialakítása, melynek tagjai folyamatosan frissítik tudásukat annak érdekében, hogy feladataikat professzionális szinten legyenek képesek ellátni.</a:t>
            </a:r>
            <a:endParaRPr lang="hu-HU" sz="16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hu-HU" sz="16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</a:pPr>
            <a:endParaRPr lang="hu-HU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Cím 4"/>
          <p:cNvSpPr>
            <a:spLocks noGrp="1"/>
          </p:cNvSpPr>
          <p:nvPr>
            <p:ph type="title" idx="4294967295"/>
          </p:nvPr>
        </p:nvSpPr>
        <p:spPr bwMode="auto">
          <a:xfrm>
            <a:off x="3563938" y="188913"/>
            <a:ext cx="5122862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hu-HU" dirty="0" smtClean="0"/>
              <a:t>Fogalmi meghatározás II.</a:t>
            </a:r>
          </a:p>
        </p:txBody>
      </p:sp>
      <p:sp>
        <p:nvSpPr>
          <p:cNvPr id="6" name="Élőláb helye 5"/>
          <p:cNvSpPr txBox="1">
            <a:spLocks noGrp="1"/>
          </p:cNvSpPr>
          <p:nvPr/>
        </p:nvSpPr>
        <p:spPr>
          <a:xfrm>
            <a:off x="5381631" y="6480175"/>
            <a:ext cx="3429023" cy="365125"/>
          </a:xfrm>
          <a:prstGeom prst="rect">
            <a:avLst/>
          </a:prstGeom>
          <a:noFill/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Előadó: Darida Zsuzsa PhD hallgató</a:t>
            </a:r>
            <a:endParaRPr lang="hu-HU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4823" name="Dátum helye 2"/>
          <p:cNvSpPr txBox="1">
            <a:spLocks noGrp="1"/>
          </p:cNvSpPr>
          <p:nvPr/>
        </p:nvSpPr>
        <p:spPr bwMode="auto">
          <a:xfrm>
            <a:off x="714375" y="65198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 b="1" dirty="0">
                <a:latin typeface="Century Gothic" pitchFamily="34" charset="0"/>
              </a:rPr>
              <a:t>Dátum:</a:t>
            </a:r>
            <a:r>
              <a:rPr lang="hu-HU" sz="1200" dirty="0">
                <a:latin typeface="Century Gothic" pitchFamily="34" charset="0"/>
              </a:rPr>
              <a:t> </a:t>
            </a:r>
            <a:r>
              <a:rPr lang="hu-HU" sz="1200" dirty="0"/>
              <a:t>2017. május 18</a:t>
            </a:r>
            <a:r>
              <a:rPr lang="hu-HU" sz="1200" dirty="0" smtClean="0"/>
              <a:t>.</a:t>
            </a:r>
            <a:endParaRPr lang="hu-HU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artalom helye 1"/>
          <p:cNvSpPr>
            <a:spLocks noGrp="1"/>
          </p:cNvSpPr>
          <p:nvPr>
            <p:ph idx="1"/>
          </p:nvPr>
        </p:nvSpPr>
        <p:spPr>
          <a:xfrm>
            <a:off x="539750" y="1639888"/>
            <a:ext cx="8229600" cy="4525962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Közigazgatási Továbbképzési Kollégium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közszolgálati életpálya kidolgozásáért felelős miniszter továbbképzéssel kapcsolatos feladatait segítő szakmai tanácsadó és véleményező testülete</a:t>
            </a:r>
          </a:p>
          <a:p>
            <a:pPr marL="742950" lvl="2" indent="-342900">
              <a:buFont typeface="Arial" charset="0"/>
              <a:buNone/>
            </a:pPr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buFont typeface="Arial" charset="0"/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Feladata:</a:t>
            </a:r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programok követelményrendszerének meghatározása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programok minősítése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döntés a programjegyzékbe és a szakértői névjegyzékbe való felvételről, ill. az abból való 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törlésről</a:t>
            </a:r>
          </a:p>
          <a:p>
            <a:pPr marL="400050" lvl="2" indent="0">
              <a:buNone/>
            </a:pPr>
            <a:endParaRPr lang="hu-HU" sz="1200" b="1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0050" lvl="2" indent="0">
              <a:buNone/>
            </a:pPr>
            <a:r>
              <a:rPr lang="hu-HU" sz="12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Forrás</a:t>
            </a:r>
            <a:r>
              <a:rPr lang="hu-HU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hu-HU" sz="1200" b="1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http://vtki.uni-nke.hu/tovabbkepzes/kozigazgatasi-tovabbkepzesi-kollegium</a:t>
            </a:r>
            <a:r>
              <a:rPr lang="hu-HU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Letöltve: 2017.05.13</a:t>
            </a:r>
            <a:endParaRPr lang="hu-H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0050" lvl="2" indent="0">
              <a:buNone/>
            </a:pPr>
            <a:endParaRPr lang="hu-H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0050" lvl="2" indent="0">
              <a:buNone/>
            </a:pPr>
            <a:r>
              <a:rPr lang="hu-H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Megjegyzés: a KTK feladatai közül csak azok szerepelnek itt, melyek témánk szempontjából relevánsak.</a:t>
            </a:r>
          </a:p>
          <a:p>
            <a:pPr marL="400050" lvl="2" indent="0">
              <a:buNone/>
            </a:pPr>
            <a:endParaRPr lang="hu-H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/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0" eaLnBrk="1" hangingPunct="1">
              <a:spcBef>
                <a:spcPct val="0"/>
              </a:spcBef>
              <a:buFont typeface="Arial" charset="0"/>
              <a:buChar char="•"/>
            </a:pPr>
            <a:endParaRPr lang="hu-HU" sz="1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/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/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Cím 2"/>
          <p:cNvSpPr>
            <a:spLocks noGrp="1"/>
          </p:cNvSpPr>
          <p:nvPr>
            <p:ph type="title"/>
          </p:nvPr>
        </p:nvSpPr>
        <p:spPr bwMode="auto">
          <a:xfrm>
            <a:off x="2916238" y="188913"/>
            <a:ext cx="5761037" cy="8636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smtClean="0"/>
              <a:t>A közszolgálati továbbképzés intézményi háttere - KTK</a:t>
            </a:r>
          </a:p>
        </p:txBody>
      </p:sp>
      <p:sp>
        <p:nvSpPr>
          <p:cNvPr id="36867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</a:t>
            </a:r>
            <a:r>
              <a:rPr lang="hu-HU" b="0" dirty="0">
                <a:cs typeface="Arial" charset="0"/>
              </a:rPr>
              <a:t>2017. 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cs typeface="+mn-cs"/>
              </a:rPr>
              <a:t>Előadó: 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22F50-95DA-4754-8307-3E745605AB4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artalom helye 1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hu-HU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Nemzeti Közszolgálati Egyetem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képzések megvalósításának aktív részese, a továbbképzési rendszer működtetője</a:t>
            </a:r>
          </a:p>
          <a:p>
            <a:pPr marL="742950" lvl="2" indent="-342900"/>
            <a:endParaRPr lang="hu-HU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742950" lvl="2" indent="-342900">
              <a:buFont typeface="Arial" charset="0"/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Feladata: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képzések tervezése (országos szinten),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képzések ki- és továbbfejlesztése,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megvalósítása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képzési programok minőségügyi követelményeinek biztosítása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oktatók és vizsgáztatók felkészítése, képzése és továbbképzése</a:t>
            </a:r>
          </a:p>
          <a:p>
            <a:pPr marL="742950" lvl="2" indent="-342900"/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TVP működtetése (Pro </a:t>
            </a:r>
            <a:r>
              <a:rPr lang="hu-HU" sz="2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Bono</a:t>
            </a: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marL="742950" lvl="2" indent="-342900"/>
            <a:endParaRPr lang="hu-HU" sz="18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  <p:sp>
        <p:nvSpPr>
          <p:cNvPr id="23554" name="Cím 2"/>
          <p:cNvSpPr>
            <a:spLocks noGrp="1"/>
          </p:cNvSpPr>
          <p:nvPr>
            <p:ph type="title"/>
          </p:nvPr>
        </p:nvSpPr>
        <p:spPr bwMode="auto">
          <a:xfrm>
            <a:off x="2916238" y="188913"/>
            <a:ext cx="5761037" cy="8636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 smtClean="0"/>
              <a:t>A közszolgálati továbbképzés intézményi háttere - NKE</a:t>
            </a:r>
          </a:p>
        </p:txBody>
      </p:sp>
      <p:sp>
        <p:nvSpPr>
          <p:cNvPr id="3891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</a:t>
            </a:r>
            <a:r>
              <a:rPr lang="hu-HU" b="0" dirty="0">
                <a:cs typeface="Arial" charset="0"/>
              </a:rPr>
              <a:t>2017. 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cs typeface="+mn-cs"/>
              </a:rPr>
              <a:t>Előadó: 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DD5BE-4D76-45A9-8744-A885C1396AF8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artalom helye 1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400050" lvl="2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Felnőttoktatási, felnőttképzési intézmények</a:t>
            </a:r>
          </a:p>
          <a:p>
            <a:pPr marL="1200150" lvl="3" indent="-342900">
              <a:buFont typeface="Arial" charset="0"/>
              <a:buChar char="•"/>
            </a:pPr>
            <a:r>
              <a:rPr lang="hu-H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képzési kínálatukkal kiegészítik az NKE által nyújtott képzéseket</a:t>
            </a:r>
          </a:p>
          <a:p>
            <a:pPr marL="1200150" lvl="3" indent="-342900">
              <a:buFont typeface="Arial" charset="0"/>
              <a:buNone/>
            </a:pPr>
            <a:endParaRPr lang="hu-HU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0050" lvl="2" indent="0">
              <a:spcBef>
                <a:spcPts val="1200"/>
              </a:spcBef>
              <a:buFont typeface="Arial" charset="0"/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Közigazgatási szervek, mint munkáltatók</a:t>
            </a:r>
          </a:p>
          <a:p>
            <a:pPr marL="1200150" lvl="3" indent="-342900">
              <a:buFont typeface="Arial" charset="0"/>
              <a:buChar char="•"/>
            </a:pPr>
            <a:r>
              <a:rPr lang="hu-H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un. belső képzéseket dolgozhatnak ki, vetethetnek nyilvántartásba és valósíthatnak meg - saját intézményük köztisztviselői, vagy más érdeklődő közigazgatási szervek számára</a:t>
            </a:r>
          </a:p>
          <a:p>
            <a:pPr marL="1200150" lvl="3" indent="-342900">
              <a:buFont typeface="Arial" charset="0"/>
              <a:buChar char="•"/>
            </a:pPr>
            <a:endParaRPr lang="hu-HU" dirty="0" smtClean="0"/>
          </a:p>
        </p:txBody>
      </p:sp>
      <p:sp>
        <p:nvSpPr>
          <p:cNvPr id="24578" name="Cím 2"/>
          <p:cNvSpPr>
            <a:spLocks noGrp="1"/>
          </p:cNvSpPr>
          <p:nvPr>
            <p:ph type="title"/>
          </p:nvPr>
        </p:nvSpPr>
        <p:spPr bwMode="auto">
          <a:xfrm>
            <a:off x="2916238" y="188913"/>
            <a:ext cx="5761037" cy="935037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sz="2000" dirty="0" smtClean="0"/>
              <a:t>A közszolgálati továbbképzés intézményi háttere – felnőttképzési intézmények,</a:t>
            </a:r>
            <a:br>
              <a:rPr lang="hu-HU" sz="2000" dirty="0" smtClean="0"/>
            </a:br>
            <a:r>
              <a:rPr lang="hu-HU" sz="2000" dirty="0" smtClean="0"/>
              <a:t>– munkáltatók</a:t>
            </a:r>
            <a:r>
              <a:rPr lang="hu-HU" sz="2000" dirty="0" smtClean="0">
                <a:solidFill>
                  <a:schemeClr val="bg1"/>
                </a:solidFill>
              </a:rPr>
              <a:t>………………….</a:t>
            </a:r>
          </a:p>
        </p:txBody>
      </p:sp>
      <p:sp>
        <p:nvSpPr>
          <p:cNvPr id="2457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cs typeface="Arial" charset="0"/>
              </a:rPr>
              <a:t>Dátum:</a:t>
            </a:r>
            <a:r>
              <a:rPr lang="hu-HU" b="0" dirty="0" smtClean="0">
                <a:cs typeface="Arial" charset="0"/>
              </a:rPr>
              <a:t> </a:t>
            </a:r>
            <a:r>
              <a:rPr lang="hu-HU" b="0" dirty="0">
                <a:cs typeface="Arial" charset="0"/>
              </a:rPr>
              <a:t>2017. május 18.</a:t>
            </a:r>
            <a:endParaRPr lang="hu-HU" b="0" dirty="0" smtClean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cs typeface="+mn-cs"/>
              </a:rPr>
              <a:t>Előadó: 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0E1C9-CFFC-469D-B1A3-7C4DE06E1BE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Kik?</a:t>
            </a:r>
          </a:p>
          <a:p>
            <a:pPr>
              <a:lnSpc>
                <a:spcPct val="90000"/>
              </a:lnSpc>
            </a:pPr>
            <a:r>
              <a:rPr lang="hu-HU" sz="1800" b="1" dirty="0" smtClean="0">
                <a:latin typeface="Arial" charset="0"/>
              </a:rPr>
              <a:t>Alapvizsgával rendelkező vagy az alól mentesített köztisztviselők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1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Mit?</a:t>
            </a:r>
          </a:p>
          <a:p>
            <a:pPr>
              <a:lnSpc>
                <a:spcPct val="90000"/>
              </a:lnSpc>
            </a:pPr>
            <a:r>
              <a:rPr lang="hu-HU" sz="1800" b="1" dirty="0" smtClean="0">
                <a:latin typeface="Arial" charset="0"/>
              </a:rPr>
              <a:t>A KTK által elfogadott, programjegyzékben szereplő képzést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1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Mennyi idő alatt?</a:t>
            </a:r>
          </a:p>
          <a:p>
            <a:pPr>
              <a:lnSpc>
                <a:spcPct val="90000"/>
              </a:lnSpc>
            </a:pPr>
            <a:r>
              <a:rPr lang="hu-HU" sz="1800" b="1" dirty="0" smtClean="0">
                <a:latin typeface="Arial" charset="0"/>
              </a:rPr>
              <a:t>Négy éves továbbképzési időszak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     - felsőfokú végzettség: 128 </a:t>
            </a:r>
            <a:r>
              <a:rPr lang="hu-HU" sz="1800" b="1" dirty="0" smtClean="0">
                <a:latin typeface="Arial" charset="0"/>
              </a:rPr>
              <a:t>kreditpont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     - középfokú végzettség: 64 kreditpont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18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b="1" dirty="0" smtClean="0">
                <a:latin typeface="Arial" charset="0"/>
              </a:rPr>
              <a:t>Milyen forrásból?</a:t>
            </a:r>
          </a:p>
          <a:p>
            <a:pPr>
              <a:lnSpc>
                <a:spcPct val="90000"/>
              </a:lnSpc>
            </a:pPr>
            <a:r>
              <a:rPr lang="hu-HU" sz="1800" b="1" dirty="0" smtClean="0">
                <a:latin typeface="Arial" charset="0"/>
              </a:rPr>
              <a:t>Közigazgatási szerv által finanszírozottan (normatív hozzájárulás = illetményalap 73%-a/fő/év)</a:t>
            </a:r>
            <a:endParaRPr lang="hu-HU" sz="18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916238" y="215900"/>
            <a:ext cx="5761037" cy="863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hu-HU" dirty="0"/>
              <a:t>Köztisztviselők továbbképzési</a:t>
            </a:r>
            <a:br>
              <a:rPr lang="hu-HU" dirty="0"/>
            </a:br>
            <a:r>
              <a:rPr lang="hu-HU" dirty="0"/>
              <a:t>kötelezettsége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/>
              <a:t>Dátum:</a:t>
            </a:r>
            <a:r>
              <a:rPr lang="hu-HU" b="0" dirty="0" smtClean="0"/>
              <a:t> </a:t>
            </a:r>
            <a:r>
              <a:rPr lang="hu-HU" b="0" dirty="0">
                <a:cs typeface="Arial" charset="0"/>
              </a:rPr>
              <a:t>2017. május 18.</a:t>
            </a:r>
            <a:endParaRPr lang="hu-HU" b="0" dirty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Előadó: 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93763-EB66-44CE-948B-817FE7803876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Képzés típusa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20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Arial" charset="0"/>
              </a:rPr>
              <a:t>közszolgálati továbbképzés (NKE)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Arial" charset="0"/>
              </a:rPr>
              <a:t>szakmai képzés - belső képzés </a:t>
            </a:r>
            <a:r>
              <a:rPr lang="hu-HU" sz="2000" b="1" dirty="0" smtClean="0">
                <a:latin typeface="Arial" charset="0"/>
              </a:rPr>
              <a:t>(NKE, közigazgatási </a:t>
            </a:r>
            <a:r>
              <a:rPr lang="hu-HU" sz="2000" b="1" dirty="0" smtClean="0">
                <a:latin typeface="Arial" charset="0"/>
              </a:rPr>
              <a:t>szervek, felsőoktatási vagy felnőttképzési intézmények)</a:t>
            </a:r>
          </a:p>
          <a:p>
            <a:pPr>
              <a:lnSpc>
                <a:spcPct val="90000"/>
              </a:lnSpc>
            </a:pPr>
            <a:r>
              <a:rPr lang="hu-HU" sz="2000" b="1" dirty="0" smtClean="0">
                <a:latin typeface="Arial" charset="0"/>
              </a:rPr>
              <a:t>vezetőképzés (NKE)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   - vezetői utánpótlás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   - vezető rendszeres továbbképzése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   - vezető kiválósági képzése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hu-HU" sz="20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Képzési forma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- </a:t>
            </a:r>
            <a:r>
              <a:rPr lang="hu-HU" sz="2000" b="1" dirty="0" err="1" smtClean="0">
                <a:latin typeface="Arial" charset="0"/>
              </a:rPr>
              <a:t>e-learning</a:t>
            </a:r>
            <a:endParaRPr lang="hu-HU" sz="20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- </a:t>
            </a:r>
            <a:r>
              <a:rPr lang="hu-HU" sz="2000" b="1" dirty="0" smtClean="0">
                <a:latin typeface="Arial" charset="0"/>
              </a:rPr>
              <a:t>jelenléti (tréning)</a:t>
            </a:r>
            <a:endParaRPr lang="hu-HU" sz="2000" b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2000" b="1" dirty="0" smtClean="0">
                <a:latin typeface="Arial" charset="0"/>
              </a:rPr>
              <a:t>     - </a:t>
            </a:r>
            <a:r>
              <a:rPr lang="hu-HU" sz="2000" b="1" dirty="0" err="1" smtClean="0">
                <a:latin typeface="Arial" charset="0"/>
              </a:rPr>
              <a:t>blended</a:t>
            </a:r>
            <a:endParaRPr lang="hu-HU" sz="2000" b="1" dirty="0" smtClean="0">
              <a:latin typeface="Arial" charset="0"/>
            </a:endParaRPr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916238" y="215900"/>
            <a:ext cx="5761037" cy="863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hu-HU" dirty="0"/>
              <a:t>Továbbképzési programok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Dátum:</a:t>
            </a:r>
            <a:r>
              <a:rPr lang="hu-HU" b="0" dirty="0" smtClean="0"/>
              <a:t> </a:t>
            </a:r>
            <a:r>
              <a:rPr lang="hu-HU" b="0" dirty="0" smtClean="0">
                <a:cs typeface="Arial" charset="0"/>
              </a:rPr>
              <a:t>2017. május 18.</a:t>
            </a:r>
            <a:endParaRPr lang="hu-HU" b="0" dirty="0"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Előadó: Darida Zsuzsa PhD hallgató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A03C-4E18-4C91-A558-23959760010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3305</TotalTime>
  <Words>812</Words>
  <Application>Microsoft Office PowerPoint</Application>
  <PresentationFormat>Diavetítés a képernyőre (4:3 oldalarány)</PresentationFormat>
  <Paragraphs>165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Főcím</vt:lpstr>
      <vt:lpstr>Egyéni tervezés</vt:lpstr>
      <vt:lpstr>PowerPoint bemutató</vt:lpstr>
      <vt:lpstr>A kötelező közigazgatási továbbképzések– fókuszban a képzések megvalósításának gyakorlati tapasztalatai, és a képzésben részt vevők, mint ügyfelek elégedettsége</vt:lpstr>
      <vt:lpstr>Fogalmi meghatározás I.</vt:lpstr>
      <vt:lpstr>Fogalmi meghatározás II.</vt:lpstr>
      <vt:lpstr>A közszolgálati továbbképzés intézményi háttere - KTK</vt:lpstr>
      <vt:lpstr>A közszolgálati továbbképzés intézményi háttere - NKE</vt:lpstr>
      <vt:lpstr>A közszolgálati továbbképzés intézményi háttere – felnőttképzési intézmények, – munkáltatók………………….</vt:lpstr>
      <vt:lpstr>Köztisztviselők továbbképzési kötelezettsége</vt:lpstr>
      <vt:lpstr>Továbbképzési programok</vt:lpstr>
      <vt:lpstr> Hipotézisek</vt:lpstr>
      <vt:lpstr>Kutatás jelenlegi állásásnak bemutatása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Darida Zsuzsa</dc:creator>
  <cp:lastModifiedBy>WIN7</cp:lastModifiedBy>
  <cp:revision>217</cp:revision>
  <dcterms:created xsi:type="dcterms:W3CDTF">2012-03-05T15:57:55Z</dcterms:created>
  <dcterms:modified xsi:type="dcterms:W3CDTF">2017-05-13T14:44:12Z</dcterms:modified>
</cp:coreProperties>
</file>