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7" r:id="rId2"/>
    <p:sldId id="397" r:id="rId3"/>
    <p:sldId id="407" r:id="rId4"/>
    <p:sldId id="457" r:id="rId5"/>
    <p:sldId id="461" r:id="rId6"/>
    <p:sldId id="437" r:id="rId7"/>
    <p:sldId id="410" r:id="rId8"/>
    <p:sldId id="456" r:id="rId9"/>
    <p:sldId id="424" r:id="rId10"/>
    <p:sldId id="455" r:id="rId11"/>
    <p:sldId id="449" r:id="rId12"/>
    <p:sldId id="446" r:id="rId13"/>
    <p:sldId id="452" r:id="rId14"/>
    <p:sldId id="458" r:id="rId15"/>
    <p:sldId id="459" r:id="rId16"/>
    <p:sldId id="460" r:id="rId17"/>
    <p:sldId id="462" r:id="rId18"/>
    <p:sldId id="463" r:id="rId19"/>
    <p:sldId id="309" r:id="rId20"/>
    <p:sldId id="434" r:id="rId21"/>
    <p:sldId id="435" r:id="rId22"/>
    <p:sldId id="436" r:id="rId2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umanne Virag Il" initials="NVI" lastIdx="1" clrIdx="0"/>
  <p:cmAuthor id="1" name="Barna Kati" initials="BK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946"/>
    <a:srgbClr val="008000"/>
    <a:srgbClr val="F98F1B"/>
    <a:srgbClr val="FFA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éma alapján készült stílus 1 – 4. jelölőszín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2362" autoAdjust="0"/>
  </p:normalViewPr>
  <p:slideViewPr>
    <p:cSldViewPr>
      <p:cViewPr>
        <p:scale>
          <a:sx n="70" d="100"/>
          <a:sy n="70" d="100"/>
        </p:scale>
        <p:origin x="-137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F6EFAD-1B21-4B8D-86A6-175B0CFB03F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7B465A9-24B7-4263-932D-4F650F0A84AA}">
      <dgm:prSet phldrT="[Szöveg]" custT="1"/>
      <dgm:spPr/>
      <dgm:t>
        <a:bodyPr/>
        <a:lstStyle/>
        <a:p>
          <a:r>
            <a:rPr lang="hu-HU" sz="2400" dirty="0" smtClean="0"/>
            <a:t>Kapcsolati háló</a:t>
          </a:r>
          <a:endParaRPr lang="hu-HU" sz="2400" dirty="0"/>
        </a:p>
      </dgm:t>
    </dgm:pt>
    <dgm:pt modelId="{98A74BC0-CD0F-4D9F-A43D-08980BA3AEBF}" type="parTrans" cxnId="{30D58887-C2E8-4728-86ED-8DD441E62C7B}">
      <dgm:prSet/>
      <dgm:spPr/>
      <dgm:t>
        <a:bodyPr/>
        <a:lstStyle/>
        <a:p>
          <a:endParaRPr lang="hu-HU"/>
        </a:p>
      </dgm:t>
    </dgm:pt>
    <dgm:pt modelId="{FE83E0E3-A7D3-43BE-98CE-8D1C844FA1EA}" type="sibTrans" cxnId="{30D58887-C2E8-4728-86ED-8DD441E62C7B}">
      <dgm:prSet/>
      <dgm:spPr/>
      <dgm:t>
        <a:bodyPr/>
        <a:lstStyle/>
        <a:p>
          <a:endParaRPr lang="hu-HU"/>
        </a:p>
      </dgm:t>
    </dgm:pt>
    <dgm:pt modelId="{8C9866F2-FF29-45FF-9E74-FBE6307113B2}">
      <dgm:prSet phldrT="[Szöveg]" custT="1"/>
      <dgm:spPr/>
      <dgm:t>
        <a:bodyPr/>
        <a:lstStyle/>
        <a:p>
          <a:r>
            <a:rPr lang="hu-HU" sz="2400" dirty="0" smtClean="0"/>
            <a:t>Preferenciák</a:t>
          </a:r>
          <a:endParaRPr lang="hu-HU" sz="2400" dirty="0"/>
        </a:p>
      </dgm:t>
    </dgm:pt>
    <dgm:pt modelId="{7F8DB159-C692-4247-ADE6-B88072B909DA}" type="parTrans" cxnId="{87D596DD-0071-4822-81F6-243DAF6A6037}">
      <dgm:prSet/>
      <dgm:spPr/>
      <dgm:t>
        <a:bodyPr/>
        <a:lstStyle/>
        <a:p>
          <a:endParaRPr lang="hu-HU"/>
        </a:p>
      </dgm:t>
    </dgm:pt>
    <dgm:pt modelId="{D00EC6E1-B350-4346-8427-69660D2FC29B}" type="sibTrans" cxnId="{87D596DD-0071-4822-81F6-243DAF6A6037}">
      <dgm:prSet/>
      <dgm:spPr/>
      <dgm:t>
        <a:bodyPr/>
        <a:lstStyle/>
        <a:p>
          <a:endParaRPr lang="hu-HU"/>
        </a:p>
      </dgm:t>
    </dgm:pt>
    <dgm:pt modelId="{9E9603F8-C3AB-4DE5-A7E2-E44E5763EC1B}">
      <dgm:prSet phldrT="[Szöveg]" custT="1"/>
      <dgm:spPr/>
      <dgm:t>
        <a:bodyPr/>
        <a:lstStyle/>
        <a:p>
          <a:r>
            <a:rPr lang="hu-HU" sz="2400" dirty="0" smtClean="0"/>
            <a:t>Menedzsment folyamatok javítása</a:t>
          </a:r>
        </a:p>
      </dgm:t>
    </dgm:pt>
    <dgm:pt modelId="{B35CBECE-C0FA-4870-AAC4-64CF0DD971EC}" type="parTrans" cxnId="{D9E4F179-F75F-4B3A-B050-BCE9EBC412BC}">
      <dgm:prSet/>
      <dgm:spPr/>
      <dgm:t>
        <a:bodyPr/>
        <a:lstStyle/>
        <a:p>
          <a:endParaRPr lang="hu-HU"/>
        </a:p>
      </dgm:t>
    </dgm:pt>
    <dgm:pt modelId="{598F8565-8AEB-4A45-BEC6-7CEE9226DB67}" type="sibTrans" cxnId="{D9E4F179-F75F-4B3A-B050-BCE9EBC412BC}">
      <dgm:prSet/>
      <dgm:spPr/>
      <dgm:t>
        <a:bodyPr/>
        <a:lstStyle/>
        <a:p>
          <a:endParaRPr lang="hu-HU"/>
        </a:p>
      </dgm:t>
    </dgm:pt>
    <dgm:pt modelId="{DA932FBC-9450-485B-B331-5BA78C2ADFA9}" type="pres">
      <dgm:prSet presAssocID="{36F6EFAD-1B21-4B8D-86A6-175B0CFB03FD}" presName="arrowDiagram" presStyleCnt="0">
        <dgm:presLayoutVars>
          <dgm:chMax val="5"/>
          <dgm:dir/>
          <dgm:resizeHandles val="exact"/>
        </dgm:presLayoutVars>
      </dgm:prSet>
      <dgm:spPr/>
    </dgm:pt>
    <dgm:pt modelId="{C731C13C-3057-4D9A-9E7E-AA539E0C9DDF}" type="pres">
      <dgm:prSet presAssocID="{36F6EFAD-1B21-4B8D-86A6-175B0CFB03FD}" presName="arrow" presStyleLbl="bgShp" presStyleIdx="0" presStyleCnt="1"/>
      <dgm:spPr/>
    </dgm:pt>
    <dgm:pt modelId="{D52A3CDC-05FA-40EC-803E-CD49264A0B34}" type="pres">
      <dgm:prSet presAssocID="{36F6EFAD-1B21-4B8D-86A6-175B0CFB03FD}" presName="arrowDiagram3" presStyleCnt="0"/>
      <dgm:spPr/>
    </dgm:pt>
    <dgm:pt modelId="{A30C4CF3-F39B-4360-9622-624ECAC68A3B}" type="pres">
      <dgm:prSet presAssocID="{F7B465A9-24B7-4263-932D-4F650F0A84AA}" presName="bullet3a" presStyleLbl="node1" presStyleIdx="0" presStyleCnt="3"/>
      <dgm:spPr/>
    </dgm:pt>
    <dgm:pt modelId="{B0784062-E9D3-4F16-9C97-2B66E24DCFFD}" type="pres">
      <dgm:prSet presAssocID="{F7B465A9-24B7-4263-932D-4F650F0A84AA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452B3F2-24A0-459B-878F-84A4465E96E8}" type="pres">
      <dgm:prSet presAssocID="{8C9866F2-FF29-45FF-9E74-FBE6307113B2}" presName="bullet3b" presStyleLbl="node1" presStyleIdx="1" presStyleCnt="3"/>
      <dgm:spPr/>
    </dgm:pt>
    <dgm:pt modelId="{8C869730-600F-4658-BE7B-64AE079B57B4}" type="pres">
      <dgm:prSet presAssocID="{8C9866F2-FF29-45FF-9E74-FBE6307113B2}" presName="textBox3b" presStyleLbl="revTx" presStyleIdx="1" presStyleCnt="3" custScaleX="12112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99E1F0-0260-442A-A189-0117C899CA86}" type="pres">
      <dgm:prSet presAssocID="{9E9603F8-C3AB-4DE5-A7E2-E44E5763EC1B}" presName="bullet3c" presStyleLbl="node1" presStyleIdx="2" presStyleCnt="3"/>
      <dgm:spPr/>
    </dgm:pt>
    <dgm:pt modelId="{CE1C7A67-4D89-492D-BC5C-2F6FAF3FBC77}" type="pres">
      <dgm:prSet presAssocID="{9E9603F8-C3AB-4DE5-A7E2-E44E5763EC1B}" presName="textBox3c" presStyleLbl="revTx" presStyleIdx="2" presStyleCnt="3" custScaleX="13811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E9B784E-80F3-46E3-9B0E-F7E17D212C92}" type="presOf" srcId="{F7B465A9-24B7-4263-932D-4F650F0A84AA}" destId="{B0784062-E9D3-4F16-9C97-2B66E24DCFFD}" srcOrd="0" destOrd="0" presId="urn:microsoft.com/office/officeart/2005/8/layout/arrow2"/>
    <dgm:cxn modelId="{5CFF1BE2-CC6A-4935-BC62-923D3698B028}" type="presOf" srcId="{8C9866F2-FF29-45FF-9E74-FBE6307113B2}" destId="{8C869730-600F-4658-BE7B-64AE079B57B4}" srcOrd="0" destOrd="0" presId="urn:microsoft.com/office/officeart/2005/8/layout/arrow2"/>
    <dgm:cxn modelId="{87D596DD-0071-4822-81F6-243DAF6A6037}" srcId="{36F6EFAD-1B21-4B8D-86A6-175B0CFB03FD}" destId="{8C9866F2-FF29-45FF-9E74-FBE6307113B2}" srcOrd="1" destOrd="0" parTransId="{7F8DB159-C692-4247-ADE6-B88072B909DA}" sibTransId="{D00EC6E1-B350-4346-8427-69660D2FC29B}"/>
    <dgm:cxn modelId="{3880062D-5B7F-4126-8733-2D07A9C88217}" type="presOf" srcId="{36F6EFAD-1B21-4B8D-86A6-175B0CFB03FD}" destId="{DA932FBC-9450-485B-B331-5BA78C2ADFA9}" srcOrd="0" destOrd="0" presId="urn:microsoft.com/office/officeart/2005/8/layout/arrow2"/>
    <dgm:cxn modelId="{4651948F-9C29-482C-A5B8-DA69F1D80737}" type="presOf" srcId="{9E9603F8-C3AB-4DE5-A7E2-E44E5763EC1B}" destId="{CE1C7A67-4D89-492D-BC5C-2F6FAF3FBC77}" srcOrd="0" destOrd="0" presId="urn:microsoft.com/office/officeart/2005/8/layout/arrow2"/>
    <dgm:cxn modelId="{D9E4F179-F75F-4B3A-B050-BCE9EBC412BC}" srcId="{36F6EFAD-1B21-4B8D-86A6-175B0CFB03FD}" destId="{9E9603F8-C3AB-4DE5-A7E2-E44E5763EC1B}" srcOrd="2" destOrd="0" parTransId="{B35CBECE-C0FA-4870-AAC4-64CF0DD971EC}" sibTransId="{598F8565-8AEB-4A45-BEC6-7CEE9226DB67}"/>
    <dgm:cxn modelId="{30D58887-C2E8-4728-86ED-8DD441E62C7B}" srcId="{36F6EFAD-1B21-4B8D-86A6-175B0CFB03FD}" destId="{F7B465A9-24B7-4263-932D-4F650F0A84AA}" srcOrd="0" destOrd="0" parTransId="{98A74BC0-CD0F-4D9F-A43D-08980BA3AEBF}" sibTransId="{FE83E0E3-A7D3-43BE-98CE-8D1C844FA1EA}"/>
    <dgm:cxn modelId="{BBEB4AB9-1AAE-47DA-AFCB-4D1078A1978B}" type="presParOf" srcId="{DA932FBC-9450-485B-B331-5BA78C2ADFA9}" destId="{C731C13C-3057-4D9A-9E7E-AA539E0C9DDF}" srcOrd="0" destOrd="0" presId="urn:microsoft.com/office/officeart/2005/8/layout/arrow2"/>
    <dgm:cxn modelId="{FC660A8D-80ED-4F80-867F-420404F75181}" type="presParOf" srcId="{DA932FBC-9450-485B-B331-5BA78C2ADFA9}" destId="{D52A3CDC-05FA-40EC-803E-CD49264A0B34}" srcOrd="1" destOrd="0" presId="urn:microsoft.com/office/officeart/2005/8/layout/arrow2"/>
    <dgm:cxn modelId="{A9E094E2-B4E2-433F-B493-DDDD31DB3DC5}" type="presParOf" srcId="{D52A3CDC-05FA-40EC-803E-CD49264A0B34}" destId="{A30C4CF3-F39B-4360-9622-624ECAC68A3B}" srcOrd="0" destOrd="0" presId="urn:microsoft.com/office/officeart/2005/8/layout/arrow2"/>
    <dgm:cxn modelId="{EBC6D561-C324-4056-B073-33468A4868BB}" type="presParOf" srcId="{D52A3CDC-05FA-40EC-803E-CD49264A0B34}" destId="{B0784062-E9D3-4F16-9C97-2B66E24DCFFD}" srcOrd="1" destOrd="0" presId="urn:microsoft.com/office/officeart/2005/8/layout/arrow2"/>
    <dgm:cxn modelId="{16986616-A540-49A1-A3E0-0E8AD222BAD3}" type="presParOf" srcId="{D52A3CDC-05FA-40EC-803E-CD49264A0B34}" destId="{B452B3F2-24A0-459B-878F-84A4465E96E8}" srcOrd="2" destOrd="0" presId="urn:microsoft.com/office/officeart/2005/8/layout/arrow2"/>
    <dgm:cxn modelId="{C307B0D7-BBC1-4155-90D2-54968FFD23B4}" type="presParOf" srcId="{D52A3CDC-05FA-40EC-803E-CD49264A0B34}" destId="{8C869730-600F-4658-BE7B-64AE079B57B4}" srcOrd="3" destOrd="0" presId="urn:microsoft.com/office/officeart/2005/8/layout/arrow2"/>
    <dgm:cxn modelId="{09E2E9D8-7F49-4A69-BEDD-0DE34E02AD09}" type="presParOf" srcId="{D52A3CDC-05FA-40EC-803E-CD49264A0B34}" destId="{F599E1F0-0260-442A-A189-0117C899CA86}" srcOrd="4" destOrd="0" presId="urn:microsoft.com/office/officeart/2005/8/layout/arrow2"/>
    <dgm:cxn modelId="{82912D9C-510E-40D9-A594-A12E83F9D063}" type="presParOf" srcId="{D52A3CDC-05FA-40EC-803E-CD49264A0B34}" destId="{CE1C7A67-4D89-492D-BC5C-2F6FAF3FBC7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0FCD70-4582-4ADA-9F4E-9C10E41DBBD7}" type="doc">
      <dgm:prSet loTypeId="urn:microsoft.com/office/officeart/2005/8/layout/cycle4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hu-HU"/>
        </a:p>
      </dgm:t>
    </dgm:pt>
    <dgm:pt modelId="{07A86C58-1338-46FC-9296-5F5DE90A3D11}">
      <dgm:prSet phldrT="[Szöveg]"/>
      <dgm:spPr/>
      <dgm:t>
        <a:bodyPr/>
        <a:lstStyle/>
        <a:p>
          <a:r>
            <a:rPr lang="hu-HU" dirty="0" err="1" smtClean="0"/>
            <a:t>Wann</a:t>
          </a:r>
          <a:r>
            <a:rPr lang="hu-HU" dirty="0" smtClean="0"/>
            <a:t> (1997); Varga (2008)</a:t>
          </a:r>
          <a:endParaRPr lang="hu-HU" dirty="0"/>
        </a:p>
      </dgm:t>
    </dgm:pt>
    <dgm:pt modelId="{589F5D09-BF05-4B4A-8097-83DA6F86E57B}" type="parTrans" cxnId="{D03B4FCB-0FDC-40F6-B408-31EB5DF64D8A}">
      <dgm:prSet/>
      <dgm:spPr/>
      <dgm:t>
        <a:bodyPr/>
        <a:lstStyle/>
        <a:p>
          <a:endParaRPr lang="hu-HU"/>
        </a:p>
      </dgm:t>
    </dgm:pt>
    <dgm:pt modelId="{5DB3303E-8FBE-4F4C-A505-277645D0C541}" type="sibTrans" cxnId="{D03B4FCB-0FDC-40F6-B408-31EB5DF64D8A}">
      <dgm:prSet/>
      <dgm:spPr/>
      <dgm:t>
        <a:bodyPr/>
        <a:lstStyle/>
        <a:p>
          <a:endParaRPr lang="hu-HU"/>
        </a:p>
      </dgm:t>
    </dgm:pt>
    <dgm:pt modelId="{3B609131-8F10-46B8-9DF5-37A496B13D31}">
      <dgm:prSet phldrT="[Szöveg]"/>
      <dgm:spPr/>
      <dgm:t>
        <a:bodyPr/>
        <a:lstStyle/>
        <a:p>
          <a:r>
            <a:rPr lang="hu-HU" dirty="0" smtClean="0"/>
            <a:t>Egészség funkció</a:t>
          </a:r>
          <a:endParaRPr lang="hu-HU" dirty="0"/>
        </a:p>
      </dgm:t>
    </dgm:pt>
    <dgm:pt modelId="{D34B25F9-C819-4C62-B6A1-C6DABC82D322}" type="parTrans" cxnId="{FC0F8DD1-3AD7-473B-A656-427500422142}">
      <dgm:prSet/>
      <dgm:spPr/>
      <dgm:t>
        <a:bodyPr/>
        <a:lstStyle/>
        <a:p>
          <a:endParaRPr lang="hu-HU"/>
        </a:p>
      </dgm:t>
    </dgm:pt>
    <dgm:pt modelId="{CBB01182-DA30-4B74-8A98-BF1C09523099}" type="sibTrans" cxnId="{FC0F8DD1-3AD7-473B-A656-427500422142}">
      <dgm:prSet/>
      <dgm:spPr/>
      <dgm:t>
        <a:bodyPr/>
        <a:lstStyle/>
        <a:p>
          <a:endParaRPr lang="hu-HU"/>
        </a:p>
      </dgm:t>
    </dgm:pt>
    <dgm:pt modelId="{6A540C3D-FBA9-4139-8B33-00ECFEDE88D8}">
      <dgm:prSet phldrT="[Szöveg]"/>
      <dgm:spPr/>
      <dgm:t>
        <a:bodyPr/>
        <a:lstStyle/>
        <a:p>
          <a:r>
            <a:rPr lang="hu-HU" dirty="0" smtClean="0"/>
            <a:t>Takács (1979); Varga (2008)</a:t>
          </a:r>
          <a:endParaRPr lang="hu-HU" dirty="0"/>
        </a:p>
      </dgm:t>
    </dgm:pt>
    <dgm:pt modelId="{A6238A99-1CB2-456F-BA55-A488C78996EB}" type="parTrans" cxnId="{E3892B2F-315D-4E2E-ADA8-681F2810268E}">
      <dgm:prSet/>
      <dgm:spPr/>
      <dgm:t>
        <a:bodyPr/>
        <a:lstStyle/>
        <a:p>
          <a:endParaRPr lang="hu-HU"/>
        </a:p>
      </dgm:t>
    </dgm:pt>
    <dgm:pt modelId="{9A7F4F88-61DF-433E-B3E5-320201D91219}" type="sibTrans" cxnId="{E3892B2F-315D-4E2E-ADA8-681F2810268E}">
      <dgm:prSet/>
      <dgm:spPr/>
      <dgm:t>
        <a:bodyPr/>
        <a:lstStyle/>
        <a:p>
          <a:endParaRPr lang="hu-HU"/>
        </a:p>
      </dgm:t>
    </dgm:pt>
    <dgm:pt modelId="{7CD30358-0A88-4629-856C-8F6117135070}">
      <dgm:prSet phldrT="[Szöveg]"/>
      <dgm:spPr/>
      <dgm:t>
        <a:bodyPr/>
        <a:lstStyle/>
        <a:p>
          <a:r>
            <a:rPr lang="hu-HU" dirty="0" smtClean="0"/>
            <a:t>Nevelés- és szociális funkció</a:t>
          </a:r>
          <a:endParaRPr lang="hu-HU" dirty="0"/>
        </a:p>
      </dgm:t>
    </dgm:pt>
    <dgm:pt modelId="{3B931552-14B8-46C7-9609-210229277A60}" type="parTrans" cxnId="{33CE7D48-C6F2-4DD1-8F75-18E445C89BE8}">
      <dgm:prSet/>
      <dgm:spPr/>
      <dgm:t>
        <a:bodyPr/>
        <a:lstStyle/>
        <a:p>
          <a:endParaRPr lang="hu-HU"/>
        </a:p>
      </dgm:t>
    </dgm:pt>
    <dgm:pt modelId="{7C1D7AA3-9131-43ED-B351-33D265574B9F}" type="sibTrans" cxnId="{33CE7D48-C6F2-4DD1-8F75-18E445C89BE8}">
      <dgm:prSet/>
      <dgm:spPr/>
      <dgm:t>
        <a:bodyPr/>
        <a:lstStyle/>
        <a:p>
          <a:endParaRPr lang="hu-HU"/>
        </a:p>
      </dgm:t>
    </dgm:pt>
    <dgm:pt modelId="{7303D434-8E3B-4CBF-8EE2-997036039459}">
      <dgm:prSet phldrT="[Szöveg]"/>
      <dgm:spPr/>
      <dgm:t>
        <a:bodyPr/>
        <a:lstStyle/>
        <a:p>
          <a:r>
            <a:rPr lang="hu-HU" dirty="0" err="1" smtClean="0"/>
            <a:t>Wann</a:t>
          </a:r>
          <a:r>
            <a:rPr lang="hu-HU" dirty="0" smtClean="0"/>
            <a:t> (1997); Varga (2008)</a:t>
          </a:r>
          <a:endParaRPr lang="hu-HU" dirty="0"/>
        </a:p>
      </dgm:t>
    </dgm:pt>
    <dgm:pt modelId="{AAE55D8F-7C74-4C4F-9136-9DC4C2531284}" type="parTrans" cxnId="{E6636084-FA8B-44E8-80D8-693B79FE4AA3}">
      <dgm:prSet/>
      <dgm:spPr/>
      <dgm:t>
        <a:bodyPr/>
        <a:lstStyle/>
        <a:p>
          <a:endParaRPr lang="hu-HU"/>
        </a:p>
      </dgm:t>
    </dgm:pt>
    <dgm:pt modelId="{8E9F4543-BFE2-42E6-8261-E08F931558DC}" type="sibTrans" cxnId="{E6636084-FA8B-44E8-80D8-693B79FE4AA3}">
      <dgm:prSet/>
      <dgm:spPr/>
      <dgm:t>
        <a:bodyPr/>
        <a:lstStyle/>
        <a:p>
          <a:endParaRPr lang="hu-HU"/>
        </a:p>
      </dgm:t>
    </dgm:pt>
    <dgm:pt modelId="{FCFE91EB-3F71-4414-9049-281812D99247}">
      <dgm:prSet phldrT="[Szöveg]"/>
      <dgm:spPr/>
      <dgm:t>
        <a:bodyPr/>
        <a:lstStyle/>
        <a:p>
          <a:r>
            <a:rPr lang="hu-HU" dirty="0" smtClean="0"/>
            <a:t>Üzleti funkció</a:t>
          </a:r>
          <a:endParaRPr lang="hu-HU" dirty="0"/>
        </a:p>
      </dgm:t>
    </dgm:pt>
    <dgm:pt modelId="{E2B90C9F-6CF2-45D8-990E-598DB1440772}" type="parTrans" cxnId="{C53641F4-6BF9-4A10-888B-CD552A9C775E}">
      <dgm:prSet/>
      <dgm:spPr/>
      <dgm:t>
        <a:bodyPr/>
        <a:lstStyle/>
        <a:p>
          <a:endParaRPr lang="hu-HU"/>
        </a:p>
      </dgm:t>
    </dgm:pt>
    <dgm:pt modelId="{A7E69B4A-EF84-447E-99E0-9B02F58487FB}" type="sibTrans" cxnId="{C53641F4-6BF9-4A10-888B-CD552A9C775E}">
      <dgm:prSet/>
      <dgm:spPr/>
      <dgm:t>
        <a:bodyPr/>
        <a:lstStyle/>
        <a:p>
          <a:endParaRPr lang="hu-HU"/>
        </a:p>
      </dgm:t>
    </dgm:pt>
    <dgm:pt modelId="{00D82D58-3B5B-4FE9-9D25-D236D943F428}">
      <dgm:prSet phldrT="[Szöveg]"/>
      <dgm:spPr/>
      <dgm:t>
        <a:bodyPr/>
        <a:lstStyle/>
        <a:p>
          <a:r>
            <a:rPr lang="hu-HU" dirty="0" err="1" smtClean="0"/>
            <a:t>Heinemann</a:t>
          </a:r>
          <a:r>
            <a:rPr lang="hu-HU" dirty="0" smtClean="0"/>
            <a:t> (1980) Kelly (1982)</a:t>
          </a:r>
          <a:endParaRPr lang="hu-HU" dirty="0"/>
        </a:p>
      </dgm:t>
    </dgm:pt>
    <dgm:pt modelId="{703D3545-1995-46D9-8153-154F13719F97}" type="parTrans" cxnId="{05B332CE-53A1-4BA0-8524-95B8E0AC027D}">
      <dgm:prSet/>
      <dgm:spPr/>
      <dgm:t>
        <a:bodyPr/>
        <a:lstStyle/>
        <a:p>
          <a:endParaRPr lang="hu-HU"/>
        </a:p>
      </dgm:t>
    </dgm:pt>
    <dgm:pt modelId="{8F30735E-94D8-4D49-A8A1-9CB7C0A9B634}" type="sibTrans" cxnId="{05B332CE-53A1-4BA0-8524-95B8E0AC027D}">
      <dgm:prSet/>
      <dgm:spPr/>
      <dgm:t>
        <a:bodyPr/>
        <a:lstStyle/>
        <a:p>
          <a:endParaRPr lang="hu-HU"/>
        </a:p>
      </dgm:t>
    </dgm:pt>
    <dgm:pt modelId="{C7F7D494-0418-4725-AF4C-9642F3928860}">
      <dgm:prSet phldrT="[Szöveg]"/>
      <dgm:spPr/>
      <dgm:t>
        <a:bodyPr/>
        <a:lstStyle/>
        <a:p>
          <a:r>
            <a:rPr lang="hu-HU" dirty="0" smtClean="0"/>
            <a:t>Példakép (sportsiker) </a:t>
          </a:r>
          <a:r>
            <a:rPr lang="hu-HU" dirty="0" err="1" smtClean="0"/>
            <a:t>funckió</a:t>
          </a:r>
          <a:endParaRPr lang="hu-HU" dirty="0"/>
        </a:p>
      </dgm:t>
    </dgm:pt>
    <dgm:pt modelId="{360A2BB0-1EF3-4B72-9387-A0DBDC870929}" type="parTrans" cxnId="{AA3B9FF3-2739-48C8-B0C7-822B3CF52514}">
      <dgm:prSet/>
      <dgm:spPr/>
      <dgm:t>
        <a:bodyPr/>
        <a:lstStyle/>
        <a:p>
          <a:endParaRPr lang="hu-HU"/>
        </a:p>
      </dgm:t>
    </dgm:pt>
    <dgm:pt modelId="{ECBCA74A-FF4E-4A23-9E67-9909D1AE18A4}" type="sibTrans" cxnId="{AA3B9FF3-2739-48C8-B0C7-822B3CF52514}">
      <dgm:prSet/>
      <dgm:spPr/>
      <dgm:t>
        <a:bodyPr/>
        <a:lstStyle/>
        <a:p>
          <a:endParaRPr lang="hu-HU"/>
        </a:p>
      </dgm:t>
    </dgm:pt>
    <dgm:pt modelId="{88B82910-5F19-41A2-8CAD-AC9AE1635FEC}" type="pres">
      <dgm:prSet presAssocID="{2F0FCD70-4582-4ADA-9F4E-9C10E41DBBD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854A6F2-9FB0-46A1-A79D-35EDA3D2E795}" type="pres">
      <dgm:prSet presAssocID="{2F0FCD70-4582-4ADA-9F4E-9C10E41DBBD7}" presName="children" presStyleCnt="0"/>
      <dgm:spPr/>
    </dgm:pt>
    <dgm:pt modelId="{2361AF23-AB47-413E-A21F-E900CA90648E}" type="pres">
      <dgm:prSet presAssocID="{2F0FCD70-4582-4ADA-9F4E-9C10E41DBBD7}" presName="child1group" presStyleCnt="0"/>
      <dgm:spPr/>
    </dgm:pt>
    <dgm:pt modelId="{397671EB-813A-42A4-98E7-395896AA2B09}" type="pres">
      <dgm:prSet presAssocID="{2F0FCD70-4582-4ADA-9F4E-9C10E41DBBD7}" presName="child1" presStyleLbl="bgAcc1" presStyleIdx="0" presStyleCnt="4"/>
      <dgm:spPr/>
      <dgm:t>
        <a:bodyPr/>
        <a:lstStyle/>
        <a:p>
          <a:endParaRPr lang="hu-HU"/>
        </a:p>
      </dgm:t>
    </dgm:pt>
    <dgm:pt modelId="{3D3F3E90-5C84-47D3-A648-CBA2B95F135E}" type="pres">
      <dgm:prSet presAssocID="{2F0FCD70-4582-4ADA-9F4E-9C10E41DBBD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8F416AD-406C-4F2C-8E18-DCD86CE241B5}" type="pres">
      <dgm:prSet presAssocID="{2F0FCD70-4582-4ADA-9F4E-9C10E41DBBD7}" presName="child2group" presStyleCnt="0"/>
      <dgm:spPr/>
    </dgm:pt>
    <dgm:pt modelId="{15D6EAC5-2664-4956-90E9-A20F38BE74AC}" type="pres">
      <dgm:prSet presAssocID="{2F0FCD70-4582-4ADA-9F4E-9C10E41DBBD7}" presName="child2" presStyleLbl="bgAcc1" presStyleIdx="1" presStyleCnt="4"/>
      <dgm:spPr/>
      <dgm:t>
        <a:bodyPr/>
        <a:lstStyle/>
        <a:p>
          <a:endParaRPr lang="hu-HU"/>
        </a:p>
      </dgm:t>
    </dgm:pt>
    <dgm:pt modelId="{2782CDA7-F2A1-43F4-AB7A-199A7106E088}" type="pres">
      <dgm:prSet presAssocID="{2F0FCD70-4582-4ADA-9F4E-9C10E41DBBD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E3BEA09-0D89-4053-8B8B-16442943FACC}" type="pres">
      <dgm:prSet presAssocID="{2F0FCD70-4582-4ADA-9F4E-9C10E41DBBD7}" presName="child3group" presStyleCnt="0"/>
      <dgm:spPr/>
    </dgm:pt>
    <dgm:pt modelId="{0D7133D3-BA98-456D-9C10-86F92858DC5B}" type="pres">
      <dgm:prSet presAssocID="{2F0FCD70-4582-4ADA-9F4E-9C10E41DBBD7}" presName="child3" presStyleLbl="bgAcc1" presStyleIdx="2" presStyleCnt="4"/>
      <dgm:spPr/>
      <dgm:t>
        <a:bodyPr/>
        <a:lstStyle/>
        <a:p>
          <a:endParaRPr lang="hu-HU"/>
        </a:p>
      </dgm:t>
    </dgm:pt>
    <dgm:pt modelId="{5EB1283F-7D29-4F7C-91F8-EA7930FCF00B}" type="pres">
      <dgm:prSet presAssocID="{2F0FCD70-4582-4ADA-9F4E-9C10E41DBBD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56AA922-3CB5-465B-9D0D-588EE35F247D}" type="pres">
      <dgm:prSet presAssocID="{2F0FCD70-4582-4ADA-9F4E-9C10E41DBBD7}" presName="child4group" presStyleCnt="0"/>
      <dgm:spPr/>
    </dgm:pt>
    <dgm:pt modelId="{C502C0EF-A9F3-45BB-AC8B-29A4D3C92E08}" type="pres">
      <dgm:prSet presAssocID="{2F0FCD70-4582-4ADA-9F4E-9C10E41DBBD7}" presName="child4" presStyleLbl="bgAcc1" presStyleIdx="3" presStyleCnt="4"/>
      <dgm:spPr/>
      <dgm:t>
        <a:bodyPr/>
        <a:lstStyle/>
        <a:p>
          <a:endParaRPr lang="hu-HU"/>
        </a:p>
      </dgm:t>
    </dgm:pt>
    <dgm:pt modelId="{28BE901F-71AB-47E4-BA28-979F709899AC}" type="pres">
      <dgm:prSet presAssocID="{2F0FCD70-4582-4ADA-9F4E-9C10E41DBBD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C5F57DD-18B3-4C2B-A7ED-3ADDDBC36E78}" type="pres">
      <dgm:prSet presAssocID="{2F0FCD70-4582-4ADA-9F4E-9C10E41DBBD7}" presName="childPlaceholder" presStyleCnt="0"/>
      <dgm:spPr/>
    </dgm:pt>
    <dgm:pt modelId="{7E990F1F-26ED-45CE-9593-6A0F1ECA9804}" type="pres">
      <dgm:prSet presAssocID="{2F0FCD70-4582-4ADA-9F4E-9C10E41DBBD7}" presName="circle" presStyleCnt="0"/>
      <dgm:spPr/>
    </dgm:pt>
    <dgm:pt modelId="{DFA36FE5-84F0-43DD-B569-F5E25CB736BB}" type="pres">
      <dgm:prSet presAssocID="{2F0FCD70-4582-4ADA-9F4E-9C10E41DBBD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1AA424A-9706-42B0-862D-99D18D0A47CF}" type="pres">
      <dgm:prSet presAssocID="{2F0FCD70-4582-4ADA-9F4E-9C10E41DBBD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496A868-5E2E-4CA2-AE8F-4AD052C3011E}" type="pres">
      <dgm:prSet presAssocID="{2F0FCD70-4582-4ADA-9F4E-9C10E41DBBD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DB5F15D-07D1-43A6-92A5-A8B4084FF3BA}" type="pres">
      <dgm:prSet presAssocID="{2F0FCD70-4582-4ADA-9F4E-9C10E41DBBD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37CE73-16AB-4FBD-A464-4497283EA32F}" type="pres">
      <dgm:prSet presAssocID="{2F0FCD70-4582-4ADA-9F4E-9C10E41DBBD7}" presName="quadrantPlaceholder" presStyleCnt="0"/>
      <dgm:spPr/>
    </dgm:pt>
    <dgm:pt modelId="{EB95E409-13B1-4065-9E97-40D7EE1181C3}" type="pres">
      <dgm:prSet presAssocID="{2F0FCD70-4582-4ADA-9F4E-9C10E41DBBD7}" presName="center1" presStyleLbl="fgShp" presStyleIdx="0" presStyleCnt="2" custLinFactX="462592" custLinFactNeighborX="500000" custLinFactNeighborY="41217"/>
      <dgm:spPr/>
    </dgm:pt>
    <dgm:pt modelId="{A26F709E-A466-4398-8F0A-9F3C81376A3A}" type="pres">
      <dgm:prSet presAssocID="{2F0FCD70-4582-4ADA-9F4E-9C10E41DBBD7}" presName="center2" presStyleLbl="fgShp" presStyleIdx="1" presStyleCnt="2" custLinFactX="352508" custLinFactY="100000" custLinFactNeighborX="400000" custLinFactNeighborY="189732"/>
      <dgm:spPr/>
    </dgm:pt>
  </dgm:ptLst>
  <dgm:cxnLst>
    <dgm:cxn modelId="{C53641F4-6BF9-4A10-888B-CD552A9C775E}" srcId="{7303D434-8E3B-4CBF-8EE2-997036039459}" destId="{FCFE91EB-3F71-4414-9049-281812D99247}" srcOrd="0" destOrd="0" parTransId="{E2B90C9F-6CF2-45D8-990E-598DB1440772}" sibTransId="{A7E69B4A-EF84-447E-99E0-9B02F58487FB}"/>
    <dgm:cxn modelId="{124E72D6-0A28-4A4C-835F-265C7A3D335A}" type="presOf" srcId="{6A540C3D-FBA9-4139-8B33-00ECFEDE88D8}" destId="{E1AA424A-9706-42B0-862D-99D18D0A47CF}" srcOrd="0" destOrd="0" presId="urn:microsoft.com/office/officeart/2005/8/layout/cycle4"/>
    <dgm:cxn modelId="{E6636084-FA8B-44E8-80D8-693B79FE4AA3}" srcId="{2F0FCD70-4582-4ADA-9F4E-9C10E41DBBD7}" destId="{7303D434-8E3B-4CBF-8EE2-997036039459}" srcOrd="2" destOrd="0" parTransId="{AAE55D8F-7C74-4C4F-9136-9DC4C2531284}" sibTransId="{8E9F4543-BFE2-42E6-8261-E08F931558DC}"/>
    <dgm:cxn modelId="{BDB1D173-27CB-43C1-B016-2F6BE7F0D910}" type="presOf" srcId="{7CD30358-0A88-4629-856C-8F6117135070}" destId="{2782CDA7-F2A1-43F4-AB7A-199A7106E088}" srcOrd="1" destOrd="0" presId="urn:microsoft.com/office/officeart/2005/8/layout/cycle4"/>
    <dgm:cxn modelId="{AA3B9FF3-2739-48C8-B0C7-822B3CF52514}" srcId="{00D82D58-3B5B-4FE9-9D25-D236D943F428}" destId="{C7F7D494-0418-4725-AF4C-9642F3928860}" srcOrd="0" destOrd="0" parTransId="{360A2BB0-1EF3-4B72-9387-A0DBDC870929}" sibTransId="{ECBCA74A-FF4E-4A23-9E67-9909D1AE18A4}"/>
    <dgm:cxn modelId="{33CE7D48-C6F2-4DD1-8F75-18E445C89BE8}" srcId="{6A540C3D-FBA9-4139-8B33-00ECFEDE88D8}" destId="{7CD30358-0A88-4629-856C-8F6117135070}" srcOrd="0" destOrd="0" parTransId="{3B931552-14B8-46C7-9609-210229277A60}" sibTransId="{7C1D7AA3-9131-43ED-B351-33D265574B9F}"/>
    <dgm:cxn modelId="{6FAC8BD4-982A-4F9F-B571-9DAC7F277EE1}" type="presOf" srcId="{3B609131-8F10-46B8-9DF5-37A496B13D31}" destId="{397671EB-813A-42A4-98E7-395896AA2B09}" srcOrd="0" destOrd="0" presId="urn:microsoft.com/office/officeart/2005/8/layout/cycle4"/>
    <dgm:cxn modelId="{D03B4FCB-0FDC-40F6-B408-31EB5DF64D8A}" srcId="{2F0FCD70-4582-4ADA-9F4E-9C10E41DBBD7}" destId="{07A86C58-1338-46FC-9296-5F5DE90A3D11}" srcOrd="0" destOrd="0" parTransId="{589F5D09-BF05-4B4A-8097-83DA6F86E57B}" sibTransId="{5DB3303E-8FBE-4F4C-A505-277645D0C541}"/>
    <dgm:cxn modelId="{A9862BF4-7FF2-46A7-8871-D71628876D03}" type="presOf" srcId="{00D82D58-3B5B-4FE9-9D25-D236D943F428}" destId="{DDB5F15D-07D1-43A6-92A5-A8B4084FF3BA}" srcOrd="0" destOrd="0" presId="urn:microsoft.com/office/officeart/2005/8/layout/cycle4"/>
    <dgm:cxn modelId="{25EBD93A-752E-4A71-9599-16A9D0644985}" type="presOf" srcId="{C7F7D494-0418-4725-AF4C-9642F3928860}" destId="{C502C0EF-A9F3-45BB-AC8B-29A4D3C92E08}" srcOrd="0" destOrd="0" presId="urn:microsoft.com/office/officeart/2005/8/layout/cycle4"/>
    <dgm:cxn modelId="{DEE21F34-E1AB-4868-9E3B-8265EB5992A0}" type="presOf" srcId="{3B609131-8F10-46B8-9DF5-37A496B13D31}" destId="{3D3F3E90-5C84-47D3-A648-CBA2B95F135E}" srcOrd="1" destOrd="0" presId="urn:microsoft.com/office/officeart/2005/8/layout/cycle4"/>
    <dgm:cxn modelId="{C02C70D4-CF3B-4ACB-AAE8-1647077A3041}" type="presOf" srcId="{FCFE91EB-3F71-4414-9049-281812D99247}" destId="{0D7133D3-BA98-456D-9C10-86F92858DC5B}" srcOrd="0" destOrd="0" presId="urn:microsoft.com/office/officeart/2005/8/layout/cycle4"/>
    <dgm:cxn modelId="{21962A87-C0F1-49C0-81E4-F6EF9CF46A98}" type="presOf" srcId="{2F0FCD70-4582-4ADA-9F4E-9C10E41DBBD7}" destId="{88B82910-5F19-41A2-8CAD-AC9AE1635FEC}" srcOrd="0" destOrd="0" presId="urn:microsoft.com/office/officeart/2005/8/layout/cycle4"/>
    <dgm:cxn modelId="{A5B44DBD-AE50-4F44-B2BD-45AA767C73F4}" type="presOf" srcId="{7CD30358-0A88-4629-856C-8F6117135070}" destId="{15D6EAC5-2664-4956-90E9-A20F38BE74AC}" srcOrd="0" destOrd="0" presId="urn:microsoft.com/office/officeart/2005/8/layout/cycle4"/>
    <dgm:cxn modelId="{F3081935-C757-4249-97A5-21BBD9FBC46E}" type="presOf" srcId="{C7F7D494-0418-4725-AF4C-9642F3928860}" destId="{28BE901F-71AB-47E4-BA28-979F709899AC}" srcOrd="1" destOrd="0" presId="urn:microsoft.com/office/officeart/2005/8/layout/cycle4"/>
    <dgm:cxn modelId="{7A2D0F96-A4E7-42EA-B513-41C9733BB224}" type="presOf" srcId="{FCFE91EB-3F71-4414-9049-281812D99247}" destId="{5EB1283F-7D29-4F7C-91F8-EA7930FCF00B}" srcOrd="1" destOrd="0" presId="urn:microsoft.com/office/officeart/2005/8/layout/cycle4"/>
    <dgm:cxn modelId="{05B332CE-53A1-4BA0-8524-95B8E0AC027D}" srcId="{2F0FCD70-4582-4ADA-9F4E-9C10E41DBBD7}" destId="{00D82D58-3B5B-4FE9-9D25-D236D943F428}" srcOrd="3" destOrd="0" parTransId="{703D3545-1995-46D9-8153-154F13719F97}" sibTransId="{8F30735E-94D8-4D49-A8A1-9CB7C0A9B634}"/>
    <dgm:cxn modelId="{FC0F8DD1-3AD7-473B-A656-427500422142}" srcId="{07A86C58-1338-46FC-9296-5F5DE90A3D11}" destId="{3B609131-8F10-46B8-9DF5-37A496B13D31}" srcOrd="0" destOrd="0" parTransId="{D34B25F9-C819-4C62-B6A1-C6DABC82D322}" sibTransId="{CBB01182-DA30-4B74-8A98-BF1C09523099}"/>
    <dgm:cxn modelId="{E3892B2F-315D-4E2E-ADA8-681F2810268E}" srcId="{2F0FCD70-4582-4ADA-9F4E-9C10E41DBBD7}" destId="{6A540C3D-FBA9-4139-8B33-00ECFEDE88D8}" srcOrd="1" destOrd="0" parTransId="{A6238A99-1CB2-456F-BA55-A488C78996EB}" sibTransId="{9A7F4F88-61DF-433E-B3E5-320201D91219}"/>
    <dgm:cxn modelId="{B6C39083-3BB3-4AC0-8189-179A862C61FB}" type="presOf" srcId="{7303D434-8E3B-4CBF-8EE2-997036039459}" destId="{1496A868-5E2E-4CA2-AE8F-4AD052C3011E}" srcOrd="0" destOrd="0" presId="urn:microsoft.com/office/officeart/2005/8/layout/cycle4"/>
    <dgm:cxn modelId="{C32DB50B-F3B6-402E-A64C-9CEA2D26023B}" type="presOf" srcId="{07A86C58-1338-46FC-9296-5F5DE90A3D11}" destId="{DFA36FE5-84F0-43DD-B569-F5E25CB736BB}" srcOrd="0" destOrd="0" presId="urn:microsoft.com/office/officeart/2005/8/layout/cycle4"/>
    <dgm:cxn modelId="{E1099476-ABA0-4810-BF51-4D9D7B9081D0}" type="presParOf" srcId="{88B82910-5F19-41A2-8CAD-AC9AE1635FEC}" destId="{B854A6F2-9FB0-46A1-A79D-35EDA3D2E795}" srcOrd="0" destOrd="0" presId="urn:microsoft.com/office/officeart/2005/8/layout/cycle4"/>
    <dgm:cxn modelId="{34A9BD51-AC0C-49D0-B120-D828AA14757A}" type="presParOf" srcId="{B854A6F2-9FB0-46A1-A79D-35EDA3D2E795}" destId="{2361AF23-AB47-413E-A21F-E900CA90648E}" srcOrd="0" destOrd="0" presId="urn:microsoft.com/office/officeart/2005/8/layout/cycle4"/>
    <dgm:cxn modelId="{93DA3668-8537-4276-92DD-1BBF97C6769C}" type="presParOf" srcId="{2361AF23-AB47-413E-A21F-E900CA90648E}" destId="{397671EB-813A-42A4-98E7-395896AA2B09}" srcOrd="0" destOrd="0" presId="urn:microsoft.com/office/officeart/2005/8/layout/cycle4"/>
    <dgm:cxn modelId="{FD08FBC4-4F9A-41DE-87F6-3B2961C96B19}" type="presParOf" srcId="{2361AF23-AB47-413E-A21F-E900CA90648E}" destId="{3D3F3E90-5C84-47D3-A648-CBA2B95F135E}" srcOrd="1" destOrd="0" presId="urn:microsoft.com/office/officeart/2005/8/layout/cycle4"/>
    <dgm:cxn modelId="{AFD09D00-FDBA-4869-90EF-FDA2F691F442}" type="presParOf" srcId="{B854A6F2-9FB0-46A1-A79D-35EDA3D2E795}" destId="{08F416AD-406C-4F2C-8E18-DCD86CE241B5}" srcOrd="1" destOrd="0" presId="urn:microsoft.com/office/officeart/2005/8/layout/cycle4"/>
    <dgm:cxn modelId="{ECE3C336-48F9-4D46-A057-159D77C0AB81}" type="presParOf" srcId="{08F416AD-406C-4F2C-8E18-DCD86CE241B5}" destId="{15D6EAC5-2664-4956-90E9-A20F38BE74AC}" srcOrd="0" destOrd="0" presId="urn:microsoft.com/office/officeart/2005/8/layout/cycle4"/>
    <dgm:cxn modelId="{92184424-C0A9-4977-9CA3-786DA922D108}" type="presParOf" srcId="{08F416AD-406C-4F2C-8E18-DCD86CE241B5}" destId="{2782CDA7-F2A1-43F4-AB7A-199A7106E088}" srcOrd="1" destOrd="0" presId="urn:microsoft.com/office/officeart/2005/8/layout/cycle4"/>
    <dgm:cxn modelId="{9880936E-303D-45F1-B547-1C24F19E2F22}" type="presParOf" srcId="{B854A6F2-9FB0-46A1-A79D-35EDA3D2E795}" destId="{FE3BEA09-0D89-4053-8B8B-16442943FACC}" srcOrd="2" destOrd="0" presId="urn:microsoft.com/office/officeart/2005/8/layout/cycle4"/>
    <dgm:cxn modelId="{76E4EAA0-C076-455B-A74F-D7C52C46BF9F}" type="presParOf" srcId="{FE3BEA09-0D89-4053-8B8B-16442943FACC}" destId="{0D7133D3-BA98-456D-9C10-86F92858DC5B}" srcOrd="0" destOrd="0" presId="urn:microsoft.com/office/officeart/2005/8/layout/cycle4"/>
    <dgm:cxn modelId="{49102D49-4F61-4B92-AFF6-9B7AE720A341}" type="presParOf" srcId="{FE3BEA09-0D89-4053-8B8B-16442943FACC}" destId="{5EB1283F-7D29-4F7C-91F8-EA7930FCF00B}" srcOrd="1" destOrd="0" presId="urn:microsoft.com/office/officeart/2005/8/layout/cycle4"/>
    <dgm:cxn modelId="{94EE24C8-CFE9-4E77-9FEA-741E45F39DB4}" type="presParOf" srcId="{B854A6F2-9FB0-46A1-A79D-35EDA3D2E795}" destId="{D56AA922-3CB5-465B-9D0D-588EE35F247D}" srcOrd="3" destOrd="0" presId="urn:microsoft.com/office/officeart/2005/8/layout/cycle4"/>
    <dgm:cxn modelId="{DF180919-CC34-41CE-80D8-45C36EFC9D9B}" type="presParOf" srcId="{D56AA922-3CB5-465B-9D0D-588EE35F247D}" destId="{C502C0EF-A9F3-45BB-AC8B-29A4D3C92E08}" srcOrd="0" destOrd="0" presId="urn:microsoft.com/office/officeart/2005/8/layout/cycle4"/>
    <dgm:cxn modelId="{ACEB56D7-3C34-4585-A24C-CE7E7490D127}" type="presParOf" srcId="{D56AA922-3CB5-465B-9D0D-588EE35F247D}" destId="{28BE901F-71AB-47E4-BA28-979F709899AC}" srcOrd="1" destOrd="0" presId="urn:microsoft.com/office/officeart/2005/8/layout/cycle4"/>
    <dgm:cxn modelId="{9081A276-F8A6-4987-85D8-84876C84F958}" type="presParOf" srcId="{B854A6F2-9FB0-46A1-A79D-35EDA3D2E795}" destId="{1C5F57DD-18B3-4C2B-A7ED-3ADDDBC36E78}" srcOrd="4" destOrd="0" presId="urn:microsoft.com/office/officeart/2005/8/layout/cycle4"/>
    <dgm:cxn modelId="{D63CD6BA-EFA6-48B8-8519-F6B66FEFBBEA}" type="presParOf" srcId="{88B82910-5F19-41A2-8CAD-AC9AE1635FEC}" destId="{7E990F1F-26ED-45CE-9593-6A0F1ECA9804}" srcOrd="1" destOrd="0" presId="urn:microsoft.com/office/officeart/2005/8/layout/cycle4"/>
    <dgm:cxn modelId="{1E2277E4-70ED-49CC-BE07-5E828B1C3337}" type="presParOf" srcId="{7E990F1F-26ED-45CE-9593-6A0F1ECA9804}" destId="{DFA36FE5-84F0-43DD-B569-F5E25CB736BB}" srcOrd="0" destOrd="0" presId="urn:microsoft.com/office/officeart/2005/8/layout/cycle4"/>
    <dgm:cxn modelId="{9B36DA2A-5FBB-49BD-B25F-D4850196801A}" type="presParOf" srcId="{7E990F1F-26ED-45CE-9593-6A0F1ECA9804}" destId="{E1AA424A-9706-42B0-862D-99D18D0A47CF}" srcOrd="1" destOrd="0" presId="urn:microsoft.com/office/officeart/2005/8/layout/cycle4"/>
    <dgm:cxn modelId="{FA464CA6-242E-471B-8D06-81DA6D712B0D}" type="presParOf" srcId="{7E990F1F-26ED-45CE-9593-6A0F1ECA9804}" destId="{1496A868-5E2E-4CA2-AE8F-4AD052C3011E}" srcOrd="2" destOrd="0" presId="urn:microsoft.com/office/officeart/2005/8/layout/cycle4"/>
    <dgm:cxn modelId="{6272EBAE-D6A0-40BD-A39A-7B1399A7DF87}" type="presParOf" srcId="{7E990F1F-26ED-45CE-9593-6A0F1ECA9804}" destId="{DDB5F15D-07D1-43A6-92A5-A8B4084FF3BA}" srcOrd="3" destOrd="0" presId="urn:microsoft.com/office/officeart/2005/8/layout/cycle4"/>
    <dgm:cxn modelId="{B8549851-0414-4B8F-AA40-170CD2F15E11}" type="presParOf" srcId="{7E990F1F-26ED-45CE-9593-6A0F1ECA9804}" destId="{7737CE73-16AB-4FBD-A464-4497283EA32F}" srcOrd="4" destOrd="0" presId="urn:microsoft.com/office/officeart/2005/8/layout/cycle4"/>
    <dgm:cxn modelId="{D044780D-1E04-4630-AC66-8EA2EF8603AB}" type="presParOf" srcId="{88B82910-5F19-41A2-8CAD-AC9AE1635FEC}" destId="{EB95E409-13B1-4065-9E97-40D7EE1181C3}" srcOrd="2" destOrd="0" presId="urn:microsoft.com/office/officeart/2005/8/layout/cycle4"/>
    <dgm:cxn modelId="{17DDBB83-81CF-436D-9894-A62191E175EC}" type="presParOf" srcId="{88B82910-5F19-41A2-8CAD-AC9AE1635FEC}" destId="{A26F709E-A466-4398-8F0A-9F3C81376A3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F6FE27-7CB3-4635-A88E-1C74C646629C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/>
    </dgm:pt>
    <dgm:pt modelId="{A015893C-77A1-4DE4-880E-255D2F36956B}">
      <dgm:prSet phldrT="[Szöveg]"/>
      <dgm:spPr/>
      <dgm:t>
        <a:bodyPr/>
        <a:lstStyle/>
        <a:p>
          <a:pPr algn="ctr"/>
          <a:r>
            <a:rPr lang="hu-HU"/>
            <a:t>edzők, testnevelők</a:t>
          </a:r>
        </a:p>
      </dgm:t>
    </dgm:pt>
    <dgm:pt modelId="{8B1754A6-A3AE-47D2-B787-517B70F899AA}" type="parTrans" cxnId="{FC1EE806-F22D-4CE7-A7B0-A38058B61AC7}">
      <dgm:prSet/>
      <dgm:spPr/>
      <dgm:t>
        <a:bodyPr/>
        <a:lstStyle/>
        <a:p>
          <a:pPr algn="ctr"/>
          <a:endParaRPr lang="hu-HU"/>
        </a:p>
      </dgm:t>
    </dgm:pt>
    <dgm:pt modelId="{77BB807A-D5F7-4F19-A35D-279852742BED}" type="sibTrans" cxnId="{FC1EE806-F22D-4CE7-A7B0-A38058B61AC7}">
      <dgm:prSet/>
      <dgm:spPr/>
      <dgm:t>
        <a:bodyPr/>
        <a:lstStyle/>
        <a:p>
          <a:pPr algn="ctr"/>
          <a:endParaRPr lang="hu-HU"/>
        </a:p>
      </dgm:t>
    </dgm:pt>
    <dgm:pt modelId="{13CC1557-0E48-4E20-91EC-C6AEB71C34BC}">
      <dgm:prSet phldrT="[Szöveg]"/>
      <dgm:spPr/>
      <dgm:t>
        <a:bodyPr/>
        <a:lstStyle/>
        <a:p>
          <a:pPr algn="ctr"/>
          <a:r>
            <a:rPr lang="hu-HU"/>
            <a:t>sportoló hozzátartozója, sportkedvelő</a:t>
          </a:r>
        </a:p>
      </dgm:t>
    </dgm:pt>
    <dgm:pt modelId="{7366248E-004A-4784-AFCE-6619E75FA249}" type="parTrans" cxnId="{42B62D5B-EBB2-47F3-9B74-DF1ABDAE0761}">
      <dgm:prSet/>
      <dgm:spPr/>
      <dgm:t>
        <a:bodyPr/>
        <a:lstStyle/>
        <a:p>
          <a:pPr algn="ctr"/>
          <a:endParaRPr lang="hu-HU"/>
        </a:p>
      </dgm:t>
    </dgm:pt>
    <dgm:pt modelId="{A0ADA651-95AE-42EF-A564-DC148EF1A3ED}" type="sibTrans" cxnId="{42B62D5B-EBB2-47F3-9B74-DF1ABDAE0761}">
      <dgm:prSet/>
      <dgm:spPr/>
      <dgm:t>
        <a:bodyPr/>
        <a:lstStyle/>
        <a:p>
          <a:pPr algn="ctr"/>
          <a:endParaRPr lang="hu-HU"/>
        </a:p>
      </dgm:t>
    </dgm:pt>
    <dgm:pt modelId="{8052A2F0-2DCC-4C13-8A20-237E354E23CA}">
      <dgm:prSet phldrT="[Szöveg]"/>
      <dgm:spPr/>
      <dgm:t>
        <a:bodyPr/>
        <a:lstStyle/>
        <a:p>
          <a:pPr algn="ctr"/>
          <a:r>
            <a:rPr lang="hu-HU"/>
            <a:t>sportoló</a:t>
          </a:r>
        </a:p>
      </dgm:t>
    </dgm:pt>
    <dgm:pt modelId="{4ABDFE50-511D-4851-86D1-FCB0BBED2DF5}" type="parTrans" cxnId="{EF2D0EBB-8D65-4B4B-B2AD-3ECD0ECAE480}">
      <dgm:prSet/>
      <dgm:spPr/>
      <dgm:t>
        <a:bodyPr/>
        <a:lstStyle/>
        <a:p>
          <a:pPr algn="ctr"/>
          <a:endParaRPr lang="hu-HU"/>
        </a:p>
      </dgm:t>
    </dgm:pt>
    <dgm:pt modelId="{1581B4AC-E9D4-401E-9F44-CC32F2788806}" type="sibTrans" cxnId="{EF2D0EBB-8D65-4B4B-B2AD-3ECD0ECAE480}">
      <dgm:prSet/>
      <dgm:spPr/>
      <dgm:t>
        <a:bodyPr/>
        <a:lstStyle/>
        <a:p>
          <a:pPr algn="ctr"/>
          <a:endParaRPr lang="hu-HU"/>
        </a:p>
      </dgm:t>
    </dgm:pt>
    <dgm:pt modelId="{A39F1EBA-8BE8-48CC-A883-BF945A9F60E2}">
      <dgm:prSet phldrT="[Szöveg]"/>
      <dgm:spPr/>
      <dgm:t>
        <a:bodyPr/>
        <a:lstStyle/>
        <a:p>
          <a:pPr algn="ctr"/>
          <a:r>
            <a:rPr lang="hu-HU" dirty="0"/>
            <a:t>szakmai vezetés</a:t>
          </a:r>
        </a:p>
      </dgm:t>
    </dgm:pt>
    <dgm:pt modelId="{4B96C6D6-BB4E-41A7-A460-5CAEAD86FF7D}" type="parTrans" cxnId="{F2A46E60-7084-43C1-BD1C-8C2EFA923BDD}">
      <dgm:prSet/>
      <dgm:spPr/>
      <dgm:t>
        <a:bodyPr/>
        <a:lstStyle/>
        <a:p>
          <a:pPr algn="ctr"/>
          <a:endParaRPr lang="hu-HU"/>
        </a:p>
      </dgm:t>
    </dgm:pt>
    <dgm:pt modelId="{77D302E9-838F-4865-87A3-5E99DFE77407}" type="sibTrans" cxnId="{F2A46E60-7084-43C1-BD1C-8C2EFA923BDD}">
      <dgm:prSet/>
      <dgm:spPr/>
      <dgm:t>
        <a:bodyPr/>
        <a:lstStyle/>
        <a:p>
          <a:pPr algn="ctr"/>
          <a:endParaRPr lang="hu-HU"/>
        </a:p>
      </dgm:t>
    </dgm:pt>
    <dgm:pt modelId="{50C2A48D-65C6-4B9F-A903-2AAC7486586C}">
      <dgm:prSet phldrT="[Szöveg]"/>
      <dgm:spPr/>
      <dgm:t>
        <a:bodyPr/>
        <a:lstStyle/>
        <a:p>
          <a:pPr algn="ctr"/>
          <a:r>
            <a:rPr lang="hu-HU" dirty="0" smtClean="0"/>
            <a:t>egyéb</a:t>
          </a:r>
          <a:endParaRPr lang="hu-HU" dirty="0"/>
        </a:p>
      </dgm:t>
    </dgm:pt>
    <dgm:pt modelId="{26DE7390-0796-4850-B0ED-3D8323398F61}" type="parTrans" cxnId="{91DCF2AD-6702-402C-9195-FBC60FE62C3D}">
      <dgm:prSet/>
      <dgm:spPr/>
      <dgm:t>
        <a:bodyPr/>
        <a:lstStyle/>
        <a:p>
          <a:endParaRPr lang="hu-HU"/>
        </a:p>
      </dgm:t>
    </dgm:pt>
    <dgm:pt modelId="{2BED30B7-A619-4238-AC0B-668336BEDF06}" type="sibTrans" cxnId="{91DCF2AD-6702-402C-9195-FBC60FE62C3D}">
      <dgm:prSet/>
      <dgm:spPr/>
      <dgm:t>
        <a:bodyPr/>
        <a:lstStyle/>
        <a:p>
          <a:endParaRPr lang="hu-HU"/>
        </a:p>
      </dgm:t>
    </dgm:pt>
    <dgm:pt modelId="{9CA8D147-3120-4F85-A932-0DA41117139C}" type="pres">
      <dgm:prSet presAssocID="{C2F6FE27-7CB3-4635-A88E-1C74C646629C}" presName="Name0" presStyleCnt="0">
        <dgm:presLayoutVars>
          <dgm:dir/>
          <dgm:animLvl val="lvl"/>
          <dgm:resizeHandles val="exact"/>
        </dgm:presLayoutVars>
      </dgm:prSet>
      <dgm:spPr/>
    </dgm:pt>
    <dgm:pt modelId="{45A49D59-DEAD-4822-9D53-B6619017DEE6}" type="pres">
      <dgm:prSet presAssocID="{50C2A48D-65C6-4B9F-A903-2AAC7486586C}" presName="Name8" presStyleCnt="0"/>
      <dgm:spPr/>
    </dgm:pt>
    <dgm:pt modelId="{17F6D4D0-A155-449B-81CA-A811709629E2}" type="pres">
      <dgm:prSet presAssocID="{50C2A48D-65C6-4B9F-A903-2AAC7486586C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C1227A9-9C28-4D08-9D98-1A88973D2800}" type="pres">
      <dgm:prSet presAssocID="{50C2A48D-65C6-4B9F-A903-2AAC7486586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B02409F-2783-4441-96D4-411692EF2100}" type="pres">
      <dgm:prSet presAssocID="{A39F1EBA-8BE8-48CC-A883-BF945A9F60E2}" presName="Name8" presStyleCnt="0"/>
      <dgm:spPr/>
    </dgm:pt>
    <dgm:pt modelId="{14330ABB-2F3F-4A24-A0B3-274C06371A80}" type="pres">
      <dgm:prSet presAssocID="{A39F1EBA-8BE8-48CC-A883-BF945A9F60E2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205A534-7FAE-4B6A-A0A4-AFE12FEBF696}" type="pres">
      <dgm:prSet presAssocID="{A39F1EBA-8BE8-48CC-A883-BF945A9F60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5964856-DCF4-4B58-99F1-E33C1CF7E133}" type="pres">
      <dgm:prSet presAssocID="{A015893C-77A1-4DE4-880E-255D2F36956B}" presName="Name8" presStyleCnt="0"/>
      <dgm:spPr/>
    </dgm:pt>
    <dgm:pt modelId="{A7A991A2-240F-466D-A818-6A2822CD7A68}" type="pres">
      <dgm:prSet presAssocID="{A015893C-77A1-4DE4-880E-255D2F36956B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17EEF93-AAA3-4962-ADF8-1C8097C27ED8}" type="pres">
      <dgm:prSet presAssocID="{A015893C-77A1-4DE4-880E-255D2F36956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9C07DCD-FAF0-4E6F-94EC-C4E232C849AF}" type="pres">
      <dgm:prSet presAssocID="{13CC1557-0E48-4E20-91EC-C6AEB71C34BC}" presName="Name8" presStyleCnt="0"/>
      <dgm:spPr/>
    </dgm:pt>
    <dgm:pt modelId="{95D7863E-BCEE-4930-AD85-DD27F5EB964E}" type="pres">
      <dgm:prSet presAssocID="{13CC1557-0E48-4E20-91EC-C6AEB71C34BC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D761136-9733-4D43-B045-2BCF0440A364}" type="pres">
      <dgm:prSet presAssocID="{13CC1557-0E48-4E20-91EC-C6AEB71C34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40EEE90-F1F2-4F06-9555-84D153F2A2ED}" type="pres">
      <dgm:prSet presAssocID="{8052A2F0-2DCC-4C13-8A20-237E354E23CA}" presName="Name8" presStyleCnt="0"/>
      <dgm:spPr/>
    </dgm:pt>
    <dgm:pt modelId="{F2A021BD-7FA1-48AA-B232-08D78B72059B}" type="pres">
      <dgm:prSet presAssocID="{8052A2F0-2DCC-4C13-8A20-237E354E23CA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2A28B17-FC83-406C-83CA-63F1DA285552}" type="pres">
      <dgm:prSet presAssocID="{8052A2F0-2DCC-4C13-8A20-237E354E23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361F0F3-4362-4B89-95C7-534E06BF5625}" type="presOf" srcId="{50C2A48D-65C6-4B9F-A903-2AAC7486586C}" destId="{17F6D4D0-A155-449B-81CA-A811709629E2}" srcOrd="0" destOrd="0" presId="urn:microsoft.com/office/officeart/2005/8/layout/pyramid1"/>
    <dgm:cxn modelId="{FC1EE806-F22D-4CE7-A7B0-A38058B61AC7}" srcId="{C2F6FE27-7CB3-4635-A88E-1C74C646629C}" destId="{A015893C-77A1-4DE4-880E-255D2F36956B}" srcOrd="2" destOrd="0" parTransId="{8B1754A6-A3AE-47D2-B787-517B70F899AA}" sibTransId="{77BB807A-D5F7-4F19-A35D-279852742BED}"/>
    <dgm:cxn modelId="{91DCF2AD-6702-402C-9195-FBC60FE62C3D}" srcId="{C2F6FE27-7CB3-4635-A88E-1C74C646629C}" destId="{50C2A48D-65C6-4B9F-A903-2AAC7486586C}" srcOrd="0" destOrd="0" parTransId="{26DE7390-0796-4850-B0ED-3D8323398F61}" sibTransId="{2BED30B7-A619-4238-AC0B-668336BEDF06}"/>
    <dgm:cxn modelId="{9CC25811-BE88-44AA-9075-5EDED53BE28B}" type="presOf" srcId="{8052A2F0-2DCC-4C13-8A20-237E354E23CA}" destId="{32A28B17-FC83-406C-83CA-63F1DA285552}" srcOrd="1" destOrd="0" presId="urn:microsoft.com/office/officeart/2005/8/layout/pyramid1"/>
    <dgm:cxn modelId="{D6B7FEFF-BB83-4832-A87D-10D1E888F0DC}" type="presOf" srcId="{8052A2F0-2DCC-4C13-8A20-237E354E23CA}" destId="{F2A021BD-7FA1-48AA-B232-08D78B72059B}" srcOrd="0" destOrd="0" presId="urn:microsoft.com/office/officeart/2005/8/layout/pyramid1"/>
    <dgm:cxn modelId="{F2A46E60-7084-43C1-BD1C-8C2EFA923BDD}" srcId="{C2F6FE27-7CB3-4635-A88E-1C74C646629C}" destId="{A39F1EBA-8BE8-48CC-A883-BF945A9F60E2}" srcOrd="1" destOrd="0" parTransId="{4B96C6D6-BB4E-41A7-A460-5CAEAD86FF7D}" sibTransId="{77D302E9-838F-4865-87A3-5E99DFE77407}"/>
    <dgm:cxn modelId="{196F9012-F479-4CA5-A547-0084BFBFED9E}" type="presOf" srcId="{13CC1557-0E48-4E20-91EC-C6AEB71C34BC}" destId="{95D7863E-BCEE-4930-AD85-DD27F5EB964E}" srcOrd="0" destOrd="0" presId="urn:microsoft.com/office/officeart/2005/8/layout/pyramid1"/>
    <dgm:cxn modelId="{EF2D0EBB-8D65-4B4B-B2AD-3ECD0ECAE480}" srcId="{C2F6FE27-7CB3-4635-A88E-1C74C646629C}" destId="{8052A2F0-2DCC-4C13-8A20-237E354E23CA}" srcOrd="4" destOrd="0" parTransId="{4ABDFE50-511D-4851-86D1-FCB0BBED2DF5}" sibTransId="{1581B4AC-E9D4-401E-9F44-CC32F2788806}"/>
    <dgm:cxn modelId="{D6E8223A-DFFC-4E50-876E-B0FCF905EBD4}" type="presOf" srcId="{A015893C-77A1-4DE4-880E-255D2F36956B}" destId="{A7A991A2-240F-466D-A818-6A2822CD7A68}" srcOrd="0" destOrd="0" presId="urn:microsoft.com/office/officeart/2005/8/layout/pyramid1"/>
    <dgm:cxn modelId="{42B62D5B-EBB2-47F3-9B74-DF1ABDAE0761}" srcId="{C2F6FE27-7CB3-4635-A88E-1C74C646629C}" destId="{13CC1557-0E48-4E20-91EC-C6AEB71C34BC}" srcOrd="3" destOrd="0" parTransId="{7366248E-004A-4784-AFCE-6619E75FA249}" sibTransId="{A0ADA651-95AE-42EF-A564-DC148EF1A3ED}"/>
    <dgm:cxn modelId="{13244BC3-983F-4259-AFC0-CE1CB3E98709}" type="presOf" srcId="{A39F1EBA-8BE8-48CC-A883-BF945A9F60E2}" destId="{14330ABB-2F3F-4A24-A0B3-274C06371A80}" srcOrd="0" destOrd="0" presId="urn:microsoft.com/office/officeart/2005/8/layout/pyramid1"/>
    <dgm:cxn modelId="{61778F19-8A03-4EF7-8E96-A26F720FD607}" type="presOf" srcId="{50C2A48D-65C6-4B9F-A903-2AAC7486586C}" destId="{BC1227A9-9C28-4D08-9D98-1A88973D2800}" srcOrd="1" destOrd="0" presId="urn:microsoft.com/office/officeart/2005/8/layout/pyramid1"/>
    <dgm:cxn modelId="{3AFB5DA0-B79B-4153-B3C0-8AE9F73F5CC3}" type="presOf" srcId="{13CC1557-0E48-4E20-91EC-C6AEB71C34BC}" destId="{BD761136-9733-4D43-B045-2BCF0440A364}" srcOrd="1" destOrd="0" presId="urn:microsoft.com/office/officeart/2005/8/layout/pyramid1"/>
    <dgm:cxn modelId="{C17601D5-3481-4F67-B699-25177C9A1089}" type="presOf" srcId="{C2F6FE27-7CB3-4635-A88E-1C74C646629C}" destId="{9CA8D147-3120-4F85-A932-0DA41117139C}" srcOrd="0" destOrd="0" presId="urn:microsoft.com/office/officeart/2005/8/layout/pyramid1"/>
    <dgm:cxn modelId="{8FB15CBD-5C63-4547-A9B7-F105567F6CF0}" type="presOf" srcId="{A015893C-77A1-4DE4-880E-255D2F36956B}" destId="{017EEF93-AAA3-4962-ADF8-1C8097C27ED8}" srcOrd="1" destOrd="0" presId="urn:microsoft.com/office/officeart/2005/8/layout/pyramid1"/>
    <dgm:cxn modelId="{B5F2FA21-CE1C-4344-999A-7306590403A4}" type="presOf" srcId="{A39F1EBA-8BE8-48CC-A883-BF945A9F60E2}" destId="{6205A534-7FAE-4B6A-A0A4-AFE12FEBF696}" srcOrd="1" destOrd="0" presId="urn:microsoft.com/office/officeart/2005/8/layout/pyramid1"/>
    <dgm:cxn modelId="{FFB8610D-3468-4BE5-832B-9F717F1C079F}" type="presParOf" srcId="{9CA8D147-3120-4F85-A932-0DA41117139C}" destId="{45A49D59-DEAD-4822-9D53-B6619017DEE6}" srcOrd="0" destOrd="0" presId="urn:microsoft.com/office/officeart/2005/8/layout/pyramid1"/>
    <dgm:cxn modelId="{FAA4F677-C12D-4024-B954-F538D4247734}" type="presParOf" srcId="{45A49D59-DEAD-4822-9D53-B6619017DEE6}" destId="{17F6D4D0-A155-449B-81CA-A811709629E2}" srcOrd="0" destOrd="0" presId="urn:microsoft.com/office/officeart/2005/8/layout/pyramid1"/>
    <dgm:cxn modelId="{CF1D5238-BF2B-43D0-BBC0-A1EC6FD554EF}" type="presParOf" srcId="{45A49D59-DEAD-4822-9D53-B6619017DEE6}" destId="{BC1227A9-9C28-4D08-9D98-1A88973D2800}" srcOrd="1" destOrd="0" presId="urn:microsoft.com/office/officeart/2005/8/layout/pyramid1"/>
    <dgm:cxn modelId="{E6E1A2B9-32C6-4DB5-867B-52B7AAFB5A89}" type="presParOf" srcId="{9CA8D147-3120-4F85-A932-0DA41117139C}" destId="{7B02409F-2783-4441-96D4-411692EF2100}" srcOrd="1" destOrd="0" presId="urn:microsoft.com/office/officeart/2005/8/layout/pyramid1"/>
    <dgm:cxn modelId="{C36C1EC1-8C22-428A-BED5-3BC6343E6594}" type="presParOf" srcId="{7B02409F-2783-4441-96D4-411692EF2100}" destId="{14330ABB-2F3F-4A24-A0B3-274C06371A80}" srcOrd="0" destOrd="0" presId="urn:microsoft.com/office/officeart/2005/8/layout/pyramid1"/>
    <dgm:cxn modelId="{F532AC7E-9B6A-4883-B908-2503A4258DDE}" type="presParOf" srcId="{7B02409F-2783-4441-96D4-411692EF2100}" destId="{6205A534-7FAE-4B6A-A0A4-AFE12FEBF696}" srcOrd="1" destOrd="0" presId="urn:microsoft.com/office/officeart/2005/8/layout/pyramid1"/>
    <dgm:cxn modelId="{FBACF0CF-4045-4104-9C15-340AE6A24DB6}" type="presParOf" srcId="{9CA8D147-3120-4F85-A932-0DA41117139C}" destId="{85964856-DCF4-4B58-99F1-E33C1CF7E133}" srcOrd="2" destOrd="0" presId="urn:microsoft.com/office/officeart/2005/8/layout/pyramid1"/>
    <dgm:cxn modelId="{B116CD99-3BF3-46EF-AA1C-8887FE6BDC93}" type="presParOf" srcId="{85964856-DCF4-4B58-99F1-E33C1CF7E133}" destId="{A7A991A2-240F-466D-A818-6A2822CD7A68}" srcOrd="0" destOrd="0" presId="urn:microsoft.com/office/officeart/2005/8/layout/pyramid1"/>
    <dgm:cxn modelId="{CE305699-ADBB-4091-8C0F-86C785B24BB4}" type="presParOf" srcId="{85964856-DCF4-4B58-99F1-E33C1CF7E133}" destId="{017EEF93-AAA3-4962-ADF8-1C8097C27ED8}" srcOrd="1" destOrd="0" presId="urn:microsoft.com/office/officeart/2005/8/layout/pyramid1"/>
    <dgm:cxn modelId="{793DFEF9-46E9-464D-8A5D-3AC05DE959D4}" type="presParOf" srcId="{9CA8D147-3120-4F85-A932-0DA41117139C}" destId="{B9C07DCD-FAF0-4E6F-94EC-C4E232C849AF}" srcOrd="3" destOrd="0" presId="urn:microsoft.com/office/officeart/2005/8/layout/pyramid1"/>
    <dgm:cxn modelId="{3A6EC2F6-78D2-4072-BE73-8D97D4320489}" type="presParOf" srcId="{B9C07DCD-FAF0-4E6F-94EC-C4E232C849AF}" destId="{95D7863E-BCEE-4930-AD85-DD27F5EB964E}" srcOrd="0" destOrd="0" presId="urn:microsoft.com/office/officeart/2005/8/layout/pyramid1"/>
    <dgm:cxn modelId="{21600C77-906A-4983-96DC-C8CCFD074DEA}" type="presParOf" srcId="{B9C07DCD-FAF0-4E6F-94EC-C4E232C849AF}" destId="{BD761136-9733-4D43-B045-2BCF0440A364}" srcOrd="1" destOrd="0" presId="urn:microsoft.com/office/officeart/2005/8/layout/pyramid1"/>
    <dgm:cxn modelId="{A277E008-B952-408C-9E69-81825D57B917}" type="presParOf" srcId="{9CA8D147-3120-4F85-A932-0DA41117139C}" destId="{440EEE90-F1F2-4F06-9555-84D153F2A2ED}" srcOrd="4" destOrd="0" presId="urn:microsoft.com/office/officeart/2005/8/layout/pyramid1"/>
    <dgm:cxn modelId="{143C185B-E947-4205-908B-17D89871A91D}" type="presParOf" srcId="{440EEE90-F1F2-4F06-9555-84D153F2A2ED}" destId="{F2A021BD-7FA1-48AA-B232-08D78B72059B}" srcOrd="0" destOrd="0" presId="urn:microsoft.com/office/officeart/2005/8/layout/pyramid1"/>
    <dgm:cxn modelId="{68CCD05B-458B-46E8-B998-693A6C912FB3}" type="presParOf" srcId="{440EEE90-F1F2-4F06-9555-84D153F2A2ED}" destId="{32A28B17-FC83-406C-83CA-63F1DA28555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31C13C-3057-4D9A-9E7E-AA539E0C9DDF}">
      <dsp:nvSpPr>
        <dsp:cNvPr id="0" name=""/>
        <dsp:cNvSpPr/>
      </dsp:nvSpPr>
      <dsp:spPr>
        <a:xfrm>
          <a:off x="0" y="272121"/>
          <a:ext cx="7309320" cy="45683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0C4CF3-F39B-4360-9622-624ECAC68A3B}">
      <dsp:nvSpPr>
        <dsp:cNvPr id="0" name=""/>
        <dsp:cNvSpPr/>
      </dsp:nvSpPr>
      <dsp:spPr>
        <a:xfrm>
          <a:off x="928283" y="3425179"/>
          <a:ext cx="190042" cy="1900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84062-E9D3-4F16-9C97-2B66E24DCFFD}">
      <dsp:nvSpPr>
        <dsp:cNvPr id="0" name=""/>
        <dsp:cNvSpPr/>
      </dsp:nvSpPr>
      <dsp:spPr>
        <a:xfrm>
          <a:off x="1023304" y="3520200"/>
          <a:ext cx="1703071" cy="1320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69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Kapcsolati háló</a:t>
          </a:r>
          <a:endParaRPr lang="hu-HU" sz="2400" kern="1200" dirty="0"/>
        </a:p>
      </dsp:txBody>
      <dsp:txXfrm>
        <a:off x="1023304" y="3520200"/>
        <a:ext cx="1703071" cy="1320245"/>
      </dsp:txXfrm>
    </dsp:sp>
    <dsp:sp modelId="{B452B3F2-24A0-459B-878F-84A4465E96E8}">
      <dsp:nvSpPr>
        <dsp:cNvPr id="0" name=""/>
        <dsp:cNvSpPr/>
      </dsp:nvSpPr>
      <dsp:spPr>
        <a:xfrm>
          <a:off x="2605772" y="2183508"/>
          <a:ext cx="343538" cy="3435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69730-600F-4658-BE7B-64AE079B57B4}">
      <dsp:nvSpPr>
        <dsp:cNvPr id="0" name=""/>
        <dsp:cNvSpPr/>
      </dsp:nvSpPr>
      <dsp:spPr>
        <a:xfrm>
          <a:off x="2592285" y="2355277"/>
          <a:ext cx="2124749" cy="24851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034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Preferenciák</a:t>
          </a:r>
          <a:endParaRPr lang="hu-HU" sz="2400" kern="1200" dirty="0"/>
        </a:p>
      </dsp:txBody>
      <dsp:txXfrm>
        <a:off x="2592285" y="2355277"/>
        <a:ext cx="2124749" cy="2485168"/>
      </dsp:txXfrm>
    </dsp:sp>
    <dsp:sp modelId="{F599E1F0-0260-442A-A189-0117C899CA86}">
      <dsp:nvSpPr>
        <dsp:cNvPr id="0" name=""/>
        <dsp:cNvSpPr/>
      </dsp:nvSpPr>
      <dsp:spPr>
        <a:xfrm>
          <a:off x="4623144" y="1427907"/>
          <a:ext cx="475105" cy="475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C7A67-4D89-492D-BC5C-2F6FAF3FBC77}">
      <dsp:nvSpPr>
        <dsp:cNvPr id="0" name=""/>
        <dsp:cNvSpPr/>
      </dsp:nvSpPr>
      <dsp:spPr>
        <a:xfrm>
          <a:off x="4526349" y="1665460"/>
          <a:ext cx="2422934" cy="317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7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Menedzsment folyamatok javítása</a:t>
          </a:r>
        </a:p>
      </dsp:txBody>
      <dsp:txXfrm>
        <a:off x="4526349" y="1665460"/>
        <a:ext cx="2422934" cy="3174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133D3-BA98-456D-9C10-86F92858DC5B}">
      <dsp:nvSpPr>
        <dsp:cNvPr id="0" name=""/>
        <dsp:cNvSpPr/>
      </dsp:nvSpPr>
      <dsp:spPr>
        <a:xfrm>
          <a:off x="4941080" y="3438308"/>
          <a:ext cx="2497829" cy="1618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Üzleti funkció</a:t>
          </a:r>
          <a:endParaRPr lang="hu-HU" sz="1900" kern="1200" dirty="0"/>
        </a:p>
      </dsp:txBody>
      <dsp:txXfrm>
        <a:off x="5725972" y="3878358"/>
        <a:ext cx="1677394" cy="1142434"/>
      </dsp:txXfrm>
    </dsp:sp>
    <dsp:sp modelId="{C502C0EF-A9F3-45BB-AC8B-29A4D3C92E08}">
      <dsp:nvSpPr>
        <dsp:cNvPr id="0" name=""/>
        <dsp:cNvSpPr/>
      </dsp:nvSpPr>
      <dsp:spPr>
        <a:xfrm>
          <a:off x="865673" y="3438308"/>
          <a:ext cx="2497829" cy="1618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Példakép (sportsiker) </a:t>
          </a:r>
          <a:r>
            <a:rPr lang="hu-HU" sz="1900" kern="1200" dirty="0" err="1" smtClean="0"/>
            <a:t>funckió</a:t>
          </a:r>
          <a:endParaRPr lang="hu-HU" sz="1900" kern="1200" dirty="0"/>
        </a:p>
      </dsp:txBody>
      <dsp:txXfrm>
        <a:off x="901216" y="3878358"/>
        <a:ext cx="1677394" cy="1142434"/>
      </dsp:txXfrm>
    </dsp:sp>
    <dsp:sp modelId="{15D6EAC5-2664-4956-90E9-A20F38BE74AC}">
      <dsp:nvSpPr>
        <dsp:cNvPr id="0" name=""/>
        <dsp:cNvSpPr/>
      </dsp:nvSpPr>
      <dsp:spPr>
        <a:xfrm>
          <a:off x="4941080" y="0"/>
          <a:ext cx="2497829" cy="1618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Nevelés- és szociális funkció</a:t>
          </a:r>
          <a:endParaRPr lang="hu-HU" sz="1900" kern="1200" dirty="0"/>
        </a:p>
      </dsp:txBody>
      <dsp:txXfrm>
        <a:off x="5725972" y="35543"/>
        <a:ext cx="1677394" cy="1142434"/>
      </dsp:txXfrm>
    </dsp:sp>
    <dsp:sp modelId="{397671EB-813A-42A4-98E7-395896AA2B09}">
      <dsp:nvSpPr>
        <dsp:cNvPr id="0" name=""/>
        <dsp:cNvSpPr/>
      </dsp:nvSpPr>
      <dsp:spPr>
        <a:xfrm>
          <a:off x="865673" y="0"/>
          <a:ext cx="2497829" cy="16180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Egészség funkció</a:t>
          </a:r>
          <a:endParaRPr lang="hu-HU" sz="1900" kern="1200" dirty="0"/>
        </a:p>
      </dsp:txBody>
      <dsp:txXfrm>
        <a:off x="901216" y="35543"/>
        <a:ext cx="1677394" cy="1142434"/>
      </dsp:txXfrm>
    </dsp:sp>
    <dsp:sp modelId="{DFA36FE5-84F0-43DD-B569-F5E25CB736BB}">
      <dsp:nvSpPr>
        <dsp:cNvPr id="0" name=""/>
        <dsp:cNvSpPr/>
      </dsp:nvSpPr>
      <dsp:spPr>
        <a:xfrm>
          <a:off x="1912335" y="288211"/>
          <a:ext cx="2189393" cy="2189393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Wann</a:t>
          </a:r>
          <a:r>
            <a:rPr lang="hu-HU" sz="1900" kern="1200" dirty="0" smtClean="0"/>
            <a:t> (1997); Varga (2008)</a:t>
          </a:r>
          <a:endParaRPr lang="hu-HU" sz="1900" kern="1200" dirty="0"/>
        </a:p>
      </dsp:txBody>
      <dsp:txXfrm>
        <a:off x="2553593" y="929469"/>
        <a:ext cx="1548135" cy="1548135"/>
      </dsp:txXfrm>
    </dsp:sp>
    <dsp:sp modelId="{E1AA424A-9706-42B0-862D-99D18D0A47CF}">
      <dsp:nvSpPr>
        <dsp:cNvPr id="0" name=""/>
        <dsp:cNvSpPr/>
      </dsp:nvSpPr>
      <dsp:spPr>
        <a:xfrm rot="5400000">
          <a:off x="4202855" y="288211"/>
          <a:ext cx="2189393" cy="2189393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Takács (1979); Varga (2008)</a:t>
          </a:r>
          <a:endParaRPr lang="hu-HU" sz="1900" kern="1200" dirty="0"/>
        </a:p>
      </dsp:txBody>
      <dsp:txXfrm rot="-5400000">
        <a:off x="4202855" y="929469"/>
        <a:ext cx="1548135" cy="1548135"/>
      </dsp:txXfrm>
    </dsp:sp>
    <dsp:sp modelId="{1496A868-5E2E-4CA2-AE8F-4AD052C3011E}">
      <dsp:nvSpPr>
        <dsp:cNvPr id="0" name=""/>
        <dsp:cNvSpPr/>
      </dsp:nvSpPr>
      <dsp:spPr>
        <a:xfrm rot="10800000">
          <a:off x="4202855" y="2578731"/>
          <a:ext cx="2189393" cy="2189393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Wann</a:t>
          </a:r>
          <a:r>
            <a:rPr lang="hu-HU" sz="1900" kern="1200" dirty="0" smtClean="0"/>
            <a:t> (1997); Varga (2008)</a:t>
          </a:r>
          <a:endParaRPr lang="hu-HU" sz="1900" kern="1200" dirty="0"/>
        </a:p>
      </dsp:txBody>
      <dsp:txXfrm rot="10800000">
        <a:off x="4202855" y="2578731"/>
        <a:ext cx="1548135" cy="1548135"/>
      </dsp:txXfrm>
    </dsp:sp>
    <dsp:sp modelId="{DDB5F15D-07D1-43A6-92A5-A8B4084FF3BA}">
      <dsp:nvSpPr>
        <dsp:cNvPr id="0" name=""/>
        <dsp:cNvSpPr/>
      </dsp:nvSpPr>
      <dsp:spPr>
        <a:xfrm rot="16200000">
          <a:off x="1912335" y="2578731"/>
          <a:ext cx="2189393" cy="2189393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err="1" smtClean="0"/>
            <a:t>Heinemann</a:t>
          </a:r>
          <a:r>
            <a:rPr lang="hu-HU" sz="1900" kern="1200" dirty="0" smtClean="0"/>
            <a:t> (1980) Kelly (1982)</a:t>
          </a:r>
          <a:endParaRPr lang="hu-HU" sz="1900" kern="1200" dirty="0"/>
        </a:p>
      </dsp:txBody>
      <dsp:txXfrm rot="5400000">
        <a:off x="2553593" y="2578731"/>
        <a:ext cx="1548135" cy="1548135"/>
      </dsp:txXfrm>
    </dsp:sp>
    <dsp:sp modelId="{EB95E409-13B1-4065-9E97-40D7EE1181C3}">
      <dsp:nvSpPr>
        <dsp:cNvPr id="0" name=""/>
        <dsp:cNvSpPr/>
      </dsp:nvSpPr>
      <dsp:spPr>
        <a:xfrm>
          <a:off x="7926622" y="2344026"/>
          <a:ext cx="755922" cy="657323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F709E-A466-4398-8F0A-9F3C81376A3A}">
      <dsp:nvSpPr>
        <dsp:cNvPr id="0" name=""/>
        <dsp:cNvSpPr/>
      </dsp:nvSpPr>
      <dsp:spPr>
        <a:xfrm rot="10800000">
          <a:off x="7926622" y="4230391"/>
          <a:ext cx="755922" cy="657323"/>
        </a:xfrm>
        <a:prstGeom prst="circular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DB6A5-7C7D-4326-88E4-CC2D70E145D8}" type="datetimeFigureOut">
              <a:rPr lang="hu-HU" smtClean="0"/>
              <a:pPr/>
              <a:t>2017.05.18.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1778B-65DF-4BFC-9307-53460C34053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30186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FFBC5-411A-45D6-B313-7656D9BC7686}" type="datetimeFigureOut">
              <a:rPr lang="hu-HU" smtClean="0"/>
              <a:pPr/>
              <a:t>2017.05.18.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6BC6F-8DBD-4151-AEE1-EDBDAC91D3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492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hu-HU" dirty="0" smtClean="0"/>
              <a:t>Az előadás során..</a:t>
            </a:r>
          </a:p>
        </p:txBody>
      </p:sp>
      <p:sp>
        <p:nvSpPr>
          <p:cNvPr id="26628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364150-4BD6-4400-8B3B-85F1C7E1782B}" type="slidenum">
              <a:rPr lang="hu-HU"/>
              <a:pPr eaLnBrk="1" hangingPunct="1"/>
              <a:t>1</a:t>
            </a:fld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6BC6F-8DBD-4151-AEE1-EDBDAC91D324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dirty="0" smtClean="0"/>
              <a:t>A kutatás az alábbi kérdésekre keresi a választ: </a:t>
            </a:r>
            <a:endParaRPr lang="en-GB" sz="1200" dirty="0" smtClean="0"/>
          </a:p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6BC6F-8DBD-4151-AEE1-EDBDAC91D324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6BC6F-8DBD-4151-AEE1-EDBDAC91D324}" type="slidenum">
              <a:rPr lang="hu-HU" smtClean="0"/>
              <a:pPr/>
              <a:t>19</a:t>
            </a:fld>
            <a:endParaRPr lang="hu-H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6BC6F-8DBD-4151-AEE1-EDBDAC91D324}" type="slidenum">
              <a:rPr lang="hu-HU" smtClean="0"/>
              <a:pPr/>
              <a:t>20</a:t>
            </a:fld>
            <a:endParaRPr lang="hu-H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6BC6F-8DBD-4151-AEE1-EDBDAC91D324}" type="slidenum">
              <a:rPr lang="hu-HU" smtClean="0"/>
              <a:pPr/>
              <a:t>21</a:t>
            </a:fld>
            <a:endParaRPr lang="hu-H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6BC6F-8DBD-4151-AEE1-EDBDAC91D324}" type="slidenum">
              <a:rPr lang="hu-HU" smtClean="0"/>
              <a:pPr/>
              <a:t>22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2130425"/>
            <a:ext cx="640715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1050" y="3886200"/>
            <a:ext cx="6408738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051050" y="6245225"/>
            <a:ext cx="20891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84663" y="6245225"/>
            <a:ext cx="4103687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hu-HU" smtClean="0"/>
              <a:t>Kutatási beszámoló 2015.12.10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Kutatási beszámoló 2015.12.10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993C3-B5C2-46D1-A3E3-443749719A5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992938" y="274638"/>
            <a:ext cx="1693862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908175" y="274638"/>
            <a:ext cx="4932363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Kutatási beszámoló 2015.12.10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9E22-D1F8-42A4-A743-13518580F32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Kutatási beszámoló 2015.12.10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CD6C5-A98A-46E8-85B7-04339383CD6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Kutatási beszámoló 2015.12.10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6E1D8-440B-42E8-8CF1-AAC21D485369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08175" y="1600200"/>
            <a:ext cx="33131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73688" y="1600200"/>
            <a:ext cx="33131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Kutatási beszámoló 2015.12.10</a:t>
            </a: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15892-E7C2-4224-9839-DEF7C48DBB3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Kutatási beszámoló 2015.12.10</a:t>
            </a:r>
            <a:endParaRPr lang="hu-H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4E29D-6E4D-4BF0-873C-47C84FAB5FB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Kutatási beszámoló 2015.12.10</a:t>
            </a:r>
            <a:endParaRPr lang="hu-H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27F0A-8489-44E0-87C3-1B7BF17E4F3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Kutatási beszámoló 2015.12.10</a:t>
            </a:r>
            <a:endParaRPr lang="hu-H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1F15-9E63-4914-86F6-157AB65B6101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Kutatási beszámoló 2015.12.10</a:t>
            </a: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B3F2F-76B0-423A-953E-E257A496048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dirty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Kutatási beszámoló 2015.12.10</a:t>
            </a: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EA74E-6322-4324-B7DF-B1E3FF501917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13684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453188"/>
            <a:ext cx="43926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5294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 smtClean="0"/>
              <a:t>Kutatási beszámoló 2015.12.10</a:t>
            </a:r>
            <a:endParaRPr lang="hu-H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411413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52946"/>
                </a:solidFill>
                <a:latin typeface="+mn-lt"/>
              </a:defRPr>
            </a:lvl1pPr>
          </a:lstStyle>
          <a:p>
            <a:pPr>
              <a:defRPr/>
            </a:pPr>
            <a:fld id="{C0375CD7-24D5-4F4B-B668-3EAC11A49663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252946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3200">
          <a:solidFill>
            <a:srgbClr val="25294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800">
          <a:solidFill>
            <a:srgbClr val="252946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400">
          <a:solidFill>
            <a:srgbClr val="25294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4"/>
        </a:buBlip>
        <a:defRPr sz="2000">
          <a:solidFill>
            <a:srgbClr val="252946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wmf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wmf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5.PN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4784"/>
            <a:ext cx="9144000" cy="3384376"/>
          </a:xfrm>
        </p:spPr>
        <p:txBody>
          <a:bodyPr/>
          <a:lstStyle/>
          <a:p>
            <a:pPr algn="ctr"/>
            <a:r>
              <a:rPr lang="hu-HU" sz="3600" b="1" dirty="0" err="1" smtClean="0"/>
              <a:t>Stakeholder</a:t>
            </a:r>
            <a:r>
              <a:rPr lang="hu-HU" sz="3600" b="1" dirty="0" smtClean="0"/>
              <a:t> preferenciák a hazai atlétikai sportban</a:t>
            </a:r>
            <a:endParaRPr lang="hu-HU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869160"/>
            <a:ext cx="9144000" cy="136815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hu-HU" sz="2400" b="1" cap="small" dirty="0" smtClean="0">
                <a:latin typeface="Georgia" pitchFamily="18" charset="0"/>
              </a:rPr>
              <a:t>Pannon Egyetem</a:t>
            </a:r>
          </a:p>
          <a:p>
            <a:pPr algn="ctr">
              <a:spcBef>
                <a:spcPts val="0"/>
              </a:spcBef>
            </a:pPr>
            <a:r>
              <a:rPr lang="hu-HU" sz="2200" b="1" dirty="0" smtClean="0">
                <a:latin typeface="Georgia" pitchFamily="18" charset="0"/>
              </a:rPr>
              <a:t>Hargitai Dávid Máté</a:t>
            </a:r>
          </a:p>
          <a:p>
            <a:pPr algn="ctr">
              <a:spcBef>
                <a:spcPts val="0"/>
              </a:spcBef>
            </a:pPr>
            <a:r>
              <a:rPr lang="hu-HU" sz="2200" b="1" dirty="0" smtClean="0">
                <a:latin typeface="Georgia" pitchFamily="18" charset="0"/>
              </a:rPr>
              <a:t>Témavezető: Dr. Veres Zoltán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771800" y="260648"/>
            <a:ext cx="622818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FontTx/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800">
                <a:solidFill>
                  <a:srgbClr val="252946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400">
                <a:solidFill>
                  <a:srgbClr val="252946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000">
                <a:solidFill>
                  <a:srgbClr val="252946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000">
                <a:solidFill>
                  <a:srgbClr val="252946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000">
                <a:solidFill>
                  <a:srgbClr val="25294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000">
                <a:solidFill>
                  <a:srgbClr val="25294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000">
                <a:solidFill>
                  <a:srgbClr val="25294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000">
                <a:solidFill>
                  <a:srgbClr val="252946"/>
                </a:solidFill>
                <a:latin typeface="+mn-lt"/>
              </a:defRPr>
            </a:lvl9pPr>
          </a:lstStyle>
          <a:p>
            <a:pPr algn="r">
              <a:spcBef>
                <a:spcPts val="0"/>
              </a:spcBef>
            </a:pPr>
            <a:r>
              <a:rPr lang="hu-HU" sz="20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OTKA: K -116040</a:t>
            </a:r>
          </a:p>
        </p:txBody>
      </p:sp>
    </p:spTree>
    <p:extLst>
      <p:ext uri="{BB962C8B-B14F-4D97-AF65-F5344CB8AC3E}">
        <p14:creationId xmlns:p14="http://schemas.microsoft.com/office/powerpoint/2010/main" val="3582798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Egészség (illusztráció)</a:t>
            </a:r>
            <a:endParaRPr lang="hu-HU" sz="36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graphicFrame>
        <p:nvGraphicFramePr>
          <p:cNvPr id="6" name="Tartalom hely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964769"/>
              </p:ext>
            </p:extLst>
          </p:nvPr>
        </p:nvGraphicFramePr>
        <p:xfrm>
          <a:off x="-36511" y="1124744"/>
          <a:ext cx="9145016" cy="511548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28191"/>
                <a:gridCol w="7416825"/>
              </a:tblGrid>
              <a:tr h="51311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Kódcsoport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Idézet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</a:tr>
              <a:tr h="58543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Teljesítmény</a:t>
                      </a:r>
                      <a:r>
                        <a:rPr lang="hu-HU" sz="14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 (táplálkozás)/</a:t>
                      </a:r>
                      <a:br>
                        <a:rPr lang="hu-HU" sz="14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</a:br>
                      <a:r>
                        <a:rPr lang="hu-HU" sz="1400" b="1" i="0" u="none" strike="noStrike" baseline="0" dirty="0" err="1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tápkieg</a:t>
                      </a:r>
                      <a:r>
                        <a:rPr lang="hu-HU" sz="14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: szkepticizmus/</a:t>
                      </a:r>
                    </a:p>
                    <a:p>
                      <a:pPr algn="ctr" fontAlgn="ctr"/>
                      <a:r>
                        <a:rPr lang="hu-HU" sz="1400" b="1" i="0" u="none" strike="noStrike" baseline="0" dirty="0" err="1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Egbef</a:t>
                      </a:r>
                      <a:r>
                        <a:rPr lang="hu-HU" sz="14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: táplálkozás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ctr"/>
                </a:tc>
                <a:tc>
                  <a:txBody>
                    <a:bodyPr/>
                    <a:lstStyle/>
                    <a:p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hu-HU" sz="1400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Nagyon </a:t>
                      </a:r>
                      <a:r>
                        <a:rPr lang="hu-HU" sz="1400" b="1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magas szintig normális étkezéssel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is el lehet jutni, ha megfelelő a talentum, de ha ez nincs meg akkor </a:t>
                      </a: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tulajdonképpen ehet akármit.”</a:t>
                      </a:r>
                    </a:p>
                    <a:p>
                      <a:endParaRPr lang="hu-HU" sz="14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u-HU" sz="14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u-HU" sz="14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26" marR="7326" marT="7326" marB="0" anchor="b"/>
                </a:tc>
              </a:tr>
              <a:tr h="48562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Edzői/sportolói filozófia/szakmai munka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ctr"/>
                </a:tc>
                <a:tc>
                  <a:txBody>
                    <a:bodyPr/>
                    <a:lstStyle/>
                    <a:p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„A sport által biztosított egészséges életet nagymértékben az határozza meg, hogy az </a:t>
                      </a: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milyen irányítással 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működik, mi az edzői  </a:t>
                      </a: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valamint a sportolói filozófia.”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„kisgyermek kortól a terhelést, úgy van elosztva több éven keresztül fokozatosan, és ennek köszönhetően nincsenek komoly sérülések sem.”</a:t>
                      </a:r>
                    </a:p>
                    <a:p>
                      <a:endParaRPr lang="hu-HU" sz="14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u-HU" sz="14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26" marR="7326" marT="7326" marB="0" anchor="b"/>
                </a:tc>
              </a:tr>
              <a:tr h="87321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egészség=(él)sport?/élversenyzővé válás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lang="hu-HU" sz="140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Szerintem</a:t>
                      </a:r>
                      <a:r>
                        <a:rPr lang="hu-HU" sz="1400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addig lehet egészséges, amíg országos bajnokságot nem akar nyerni”</a:t>
                      </a:r>
                      <a:r>
                        <a:rPr lang="hu-H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  „</a:t>
                      </a:r>
                      <a:r>
                        <a:rPr lang="hu-H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ez csak gyerekkorban az általános korig lehet érvényes.”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azt gondolom, hogy aki </a:t>
                      </a:r>
                      <a:r>
                        <a:rPr lang="hu-HU" sz="1400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csak hobbi szinten atletizál az abszolút egészséges, de komoly verseny és élvonalbeli szinten, 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felnőttek világversenyeken szintjén már nem.”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hu-HU" sz="11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</a:tr>
              <a:tr h="49493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 err="1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Egbef</a:t>
                      </a:r>
                      <a:r>
                        <a:rPr lang="hu-HU" sz="14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: tudatosság/</a:t>
                      </a:r>
                      <a:br>
                        <a:rPr lang="hu-HU" sz="14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</a:br>
                      <a:r>
                        <a:rPr lang="hu-HU" sz="14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táplálkozás</a:t>
                      </a:r>
                    </a:p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Edzői filozófia</a:t>
                      </a:r>
                    </a:p>
                    <a:p>
                      <a:pPr algn="ctr" fontAlgn="b"/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„A </a:t>
                      </a:r>
                      <a:r>
                        <a:rPr lang="hu-H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tudatosságot nagyon hiányolom 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 gyerekeknél, mert vagy </a:t>
                      </a:r>
                      <a:r>
                        <a:rPr lang="hu-H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nem eszik vagy degeszre zabálja magát 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edzés előtt.”</a:t>
                      </a:r>
                      <a:endParaRPr lang="hu-HU" sz="11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26" marR="7326" marT="7326" marB="0" anchor="b"/>
                </a:tc>
              </a:tr>
              <a:tr h="504056">
                <a:tc vMerge="1">
                  <a:txBody>
                    <a:bodyPr/>
                    <a:lstStyle/>
                    <a:p>
                      <a:pPr algn="ctr" fontAlgn="b"/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„A fokozatosságot figyelembe kell venni, az összes kondicionális képességet tudatosan kell fejleszteni.”</a:t>
                      </a:r>
                      <a:endParaRPr lang="hu-HU" sz="10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26" marR="7326" marT="732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51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35696" y="0"/>
            <a:ext cx="6778625" cy="1143000"/>
          </a:xfrm>
        </p:spPr>
        <p:txBody>
          <a:bodyPr/>
          <a:lstStyle/>
          <a:p>
            <a:r>
              <a:rPr lang="hu-HU" sz="3200" dirty="0" smtClean="0"/>
              <a:t>Nevelés- szociális (illusztráció)</a:t>
            </a:r>
            <a:endParaRPr lang="hu-HU" sz="32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283789"/>
              </p:ext>
            </p:extLst>
          </p:nvPr>
        </p:nvGraphicFramePr>
        <p:xfrm>
          <a:off x="-14290" y="776495"/>
          <a:ext cx="9036496" cy="614298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05970"/>
                <a:gridCol w="7330526"/>
              </a:tblGrid>
              <a:tr h="54840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Kódcsoport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Idézet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</a:tr>
              <a:tr h="69193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Közösség tagja / együtt örülés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„A gyerekeik örülnek a másik eredményeinek, egy csapatnak egy közösségnek a tagjai és ha valaki jobb eredményt ért el, még ha az nem is ő”</a:t>
                      </a:r>
                      <a:endParaRPr lang="hu-HU" sz="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</a:tr>
              <a:tr h="91996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Sport hatása tanulásra</a:t>
                      </a:r>
                      <a:r>
                        <a:rPr lang="hu-HU" sz="14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 / időbeosztás / iskolai rendszer</a:t>
                      </a:r>
                      <a:endParaRPr lang="hu-HU" sz="1400" b="1" i="0" u="none" strike="noStrike" dirty="0" smtClean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ctr"/>
                </a:tc>
                <a:tc>
                  <a:txBody>
                    <a:bodyPr/>
                    <a:lstStyle/>
                    <a:p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„Mégis azt mondom összességében nehéz összeegyeztetni,</a:t>
                      </a:r>
                      <a:r>
                        <a:rPr lang="hu-HU" sz="140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Az iskola támogató légköre nem volt</a:t>
                      </a:r>
                      <a:r>
                        <a:rPr lang="hu-HU" sz="140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meg… 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edzések már problémás, mert sok a járulékos ideje egy edzésnek:</a:t>
                      </a:r>
                      <a:r>
                        <a:rPr lang="hu-HU" sz="140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utazási idő, felkészülés”</a:t>
                      </a:r>
                    </a:p>
                    <a:p>
                      <a:r>
                        <a:rPr lang="hu-HU" sz="1400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„Mindenki össze tudta egyeztetni	 a magas szintű sportolást a magas szintű tanulással is.”</a:t>
                      </a:r>
                      <a:endParaRPr lang="hu-HU" sz="1800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u-HU" sz="1100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26" marR="7326" marT="7326" marB="0" anchor="b"/>
                </a:tc>
              </a:tr>
              <a:tr h="93327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Szülői beavatkozás/</a:t>
                      </a:r>
                      <a:r>
                        <a:rPr lang="hu-HU" sz="14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 időbeosztás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„Vannak a szülőknél </a:t>
                      </a:r>
                      <a:r>
                        <a:rPr lang="hu-HU" sz="1400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sztereótípiák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hogy nem engedik a gyereket edzésre mert rosszul tanul, de az a gyerek úgysem tanulással fogja azt az időt tölteni amit eddig edzéssel töltött…”</a:t>
                      </a:r>
                    </a:p>
                    <a:p>
                      <a:pPr algn="l" fontAlgn="b"/>
                      <a:r>
                        <a:rPr lang="hu-HU" sz="1400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„Amit fontosabbnak tartok és bevált gyakorlat a szülőkkel való kapcsolattartás. Természetesen itt is van egy határ, ami nem a szülőnek a feladata… „</a:t>
                      </a:r>
                    </a:p>
                    <a:p>
                      <a:pPr algn="l" fontAlgn="b"/>
                      <a:endParaRPr lang="hu-HU" sz="1400" b="0" i="1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hu-HU" sz="8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</a:tr>
              <a:tr h="1604067">
                <a:tc>
                  <a:txBody>
                    <a:bodyPr/>
                    <a:lstStyle/>
                    <a:p>
                      <a:pPr algn="ctr" fontAlgn="b"/>
                      <a:endParaRPr lang="hu-HU" sz="1400" b="1" u="none" strike="noStrike" dirty="0" smtClean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hu-HU" sz="14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Feladat / időbeosztás/</a:t>
                      </a:r>
                      <a:br>
                        <a:rPr lang="hu-HU" sz="14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</a:br>
                      <a:r>
                        <a:rPr lang="hu-HU" sz="14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tervszerűség</a:t>
                      </a:r>
                    </a:p>
                    <a:p>
                      <a:pPr algn="ctr" fontAlgn="b"/>
                      <a:endParaRPr lang="hu-HU" sz="1400" b="1" i="0" u="none" strike="noStrike" dirty="0" smtClean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„Az edzésre járás valamilyen módon neveli majd a felnőttkori életre a gyereket: kötelesség tudó lesz, rendszeresség van az életébe, teljesítmény kényszer alatt van.”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„Az edzés főleg ha az mindig adott időpontban van, akkor egy rendszerességre szoktatja az embert és rákényszeríti arra, hogy az előre megtervezett napirendjét szigorúan betartsa…”</a:t>
                      </a:r>
                    </a:p>
                    <a:p>
                      <a:endParaRPr lang="hu-HU" dirty="0"/>
                    </a:p>
                  </a:txBody>
                  <a:tcPr marL="7326" marR="7326" marT="7326" marB="0" anchor="b"/>
                </a:tc>
              </a:tr>
              <a:tr h="691932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sport</a:t>
                      </a:r>
                      <a:r>
                        <a:rPr lang="hu-HU" sz="1400" b="1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 mindennapok része</a:t>
                      </a:r>
                    </a:p>
                    <a:p>
                      <a:pPr algn="ctr" fontAlgn="b"/>
                      <a:endParaRPr lang="hu-HU" sz="1400" b="1" u="none" strike="noStrike" dirty="0" smtClean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„Életvitelszerűen megszokott része lesz a mindennapjának akkor ez remélhetőleg a felnőtt korban is megmarad. Ezzel alakítja az életmódját…”</a:t>
                      </a:r>
                      <a:r>
                        <a:rPr lang="hu-HU" sz="1400" i="1" u="none" strike="noStrike" dirty="0">
                          <a:effectLst/>
                        </a:rPr>
                        <a:t/>
                      </a:r>
                      <a:br>
                        <a:rPr lang="hu-HU" sz="1400" i="1" u="none" strike="noStrike" dirty="0">
                          <a:effectLst/>
                        </a:rPr>
                      </a:br>
                      <a:endParaRPr lang="hu-H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7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Példakép- sportsiker (illusztráció)</a:t>
            </a:r>
            <a:endParaRPr lang="hu-HU" sz="36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941720"/>
              </p:ext>
            </p:extLst>
          </p:nvPr>
        </p:nvGraphicFramePr>
        <p:xfrm>
          <a:off x="107504" y="1124744"/>
          <a:ext cx="9001000" cy="509345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84176"/>
                <a:gridCol w="7416824"/>
              </a:tblGrid>
              <a:tr h="51311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Kódcsoport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Idézet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</a:tr>
              <a:tr h="5670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eredményesség/</a:t>
                      </a:r>
                      <a:b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</a:br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önmagához</a:t>
                      </a:r>
                      <a:r>
                        <a:rPr lang="hu-HU" sz="14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 mért fejlődés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„Siker…hogy </a:t>
                      </a: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egyéni csúcsot futok 5 km-en felkészülési időszakban,</a:t>
                      </a:r>
                      <a:r>
                        <a:rPr lang="hu-HU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 fontos az is, hogy a dobogón álljak.”</a:t>
                      </a:r>
                      <a:br>
                        <a:rPr lang="hu-HU" sz="14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hu-HU" sz="14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 valaki </a:t>
                      </a: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önmagához képest fejlődik akkor az már siker,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nem lehet mindenki magyar bajnok.”</a:t>
                      </a:r>
                      <a:endParaRPr lang="hu-H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</a:tr>
              <a:tr h="49832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Szakmai munka / eredményesség</a:t>
                      </a:r>
                    </a:p>
                  </a:txBody>
                  <a:tcPr marL="7326" marR="7326" marT="7326" marB="0" anchor="ctr"/>
                </a:tc>
                <a:tc>
                  <a:txBody>
                    <a:bodyPr/>
                    <a:lstStyle/>
                    <a:p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„A legjobb eredmények nem mindig ott születnek ahol a legjobbak a feltételek, hanem ilyen kis műhelyekben is.”</a:t>
                      </a:r>
                    </a:p>
                  </a:txBody>
                  <a:tcPr marL="7326" marR="7326" marT="7326" marB="0" anchor="b"/>
                </a:tc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Szakmai munka</a:t>
                      </a:r>
                      <a:r>
                        <a:rPr lang="hu-HU" sz="14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 / mozgás öröme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„Olyan közösséget építenek, aminek az a célja, hogy az edzők és a gyerekek is jól érezzék magukat, erős szakmaiság</a:t>
                      </a:r>
                      <a:r>
                        <a:rPr lang="hu-HU" sz="14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mellett, ami összeegyeztethető.”</a:t>
                      </a:r>
                    </a:p>
                    <a:p>
                      <a:pPr algn="l" fontAlgn="b"/>
                      <a:endParaRPr lang="hu-H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</a:tr>
              <a:tr h="494935">
                <a:tc rowSpan="2">
                  <a:txBody>
                    <a:bodyPr/>
                    <a:lstStyle/>
                    <a:p>
                      <a:pPr algn="ctr" fontAlgn="b"/>
                      <a:endParaRPr lang="hu-HU" sz="1400" b="1" u="none" strike="noStrike" dirty="0" smtClean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hu-HU" sz="14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Emberi érték / mozgás öröme</a:t>
                      </a:r>
                      <a:r>
                        <a:rPr lang="hu-HU" sz="1400" b="1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 / eredményesség/ tömegbázis</a:t>
                      </a:r>
                      <a:endParaRPr lang="hu-HU" sz="1400" b="1" u="none" strike="noStrike" dirty="0" smtClean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endParaRPr lang="hu-HU" sz="1400" b="1" i="0" u="none" strike="noStrike" dirty="0" smtClean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„Ezért fontos, hogy </a:t>
                      </a: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 csak a teljesítmény 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szempontjából tekintsük a gyerekekre, hanem a </a:t>
                      </a: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közösség, egészség, jellemformálás vonatkozásában 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is”</a:t>
                      </a:r>
                      <a:endParaRPr lang="hu-HU" sz="11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26" marR="7326" marT="7326" marB="0" anchor="b"/>
                </a:tc>
              </a:tr>
              <a:tr h="873217">
                <a:tc vMerge="1">
                  <a:txBody>
                    <a:bodyPr/>
                    <a:lstStyle/>
                    <a:p>
                      <a:pPr algn="ctr" fontAlgn="b"/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„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Két gondolkodásmód, az egyik hogy </a:t>
                      </a: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minél több emberrel megszerettessék az atlétikát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 a másik, hogy az</a:t>
                      </a:r>
                      <a:r>
                        <a:rPr lang="hu-HU" sz="14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élsportban is sikeresek legyünk</a:t>
                      </a:r>
                    </a:p>
                    <a:p>
                      <a:endParaRPr lang="hu-HU" sz="1400" b="1" i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26" marR="7326" marT="7326" marB="0" anchor="b"/>
                </a:tc>
              </a:tr>
              <a:tr h="49426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hagyomány</a:t>
                      </a:r>
                    </a:p>
                    <a:p>
                      <a:pPr algn="ctr" fontAlgn="b"/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„A</a:t>
                      </a:r>
                      <a:r>
                        <a:rPr lang="hu-HU" sz="14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Beac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112 éves és </a:t>
                      </a: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hihetetlen nagy hagyományok vezérelik</a:t>
                      </a:r>
                      <a:r>
                        <a:rPr lang="hu-HU" sz="14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 siker irányába…”</a:t>
                      </a:r>
                      <a:r>
                        <a:rPr lang="hu-HU" sz="1400" i="1" u="none" strike="noStrike" dirty="0">
                          <a:effectLst/>
                        </a:rPr>
                        <a:t/>
                      </a:r>
                      <a:br>
                        <a:rPr lang="hu-HU" sz="1400" i="1" u="none" strike="noStrike" dirty="0">
                          <a:effectLst/>
                        </a:rPr>
                      </a:br>
                      <a:endParaRPr lang="hu-HU" sz="1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ctr"/>
                </a:tc>
              </a:tr>
              <a:tr h="42292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eredményesség</a:t>
                      </a:r>
                    </a:p>
                    <a:p>
                      <a:pPr algn="ctr" fontAlgn="b"/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Felnőtt magyar bajnokság 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és </a:t>
                      </a: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felnőtt válogatottság 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múltban ami számomra siker volt. Jövőbe tekintve szeretnék </a:t>
                      </a:r>
                      <a:r>
                        <a:rPr lang="hu-HU" sz="1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egyéni válogatottságig 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eljutni.” </a:t>
                      </a:r>
                      <a:endParaRPr lang="hu-H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11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 smtClean="0"/>
              <a:t>Üzleti érték (illusztráció)</a:t>
            </a:r>
            <a:endParaRPr lang="hu-HU" sz="36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483260"/>
              </p:ext>
            </p:extLst>
          </p:nvPr>
        </p:nvGraphicFramePr>
        <p:xfrm>
          <a:off x="107504" y="1124744"/>
          <a:ext cx="9001000" cy="565028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84176"/>
                <a:gridCol w="7416824"/>
              </a:tblGrid>
              <a:tr h="51311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Kódcsoport</a:t>
                      </a:r>
                      <a:endParaRPr lang="hu-H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>
                          <a:effectLst/>
                        </a:rPr>
                        <a:t>Idézet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</a:tr>
              <a:tr h="56700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Teljesítmény/</a:t>
                      </a:r>
                      <a:b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</a:br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szponzor/dopping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hu-HU" sz="1400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Magyarországon a dobószámaink tudnak </a:t>
                      </a:r>
                      <a:r>
                        <a:rPr lang="hu-HU" sz="1400" b="1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világszintűek</a:t>
                      </a:r>
                      <a:r>
                        <a:rPr lang="hu-HU" sz="1400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lenni,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 azok meg nagyon </a:t>
                      </a:r>
                      <a:r>
                        <a:rPr lang="hu-HU" sz="1400" b="1" i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doppingérzékenyek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, ezért a </a:t>
                      </a:r>
                      <a:r>
                        <a:rPr lang="hu-H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szponzorok nagyon óvatosak 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ezen a területen”</a:t>
                      </a:r>
                      <a:endParaRPr lang="hu-HU" sz="8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</a:tr>
              <a:tr h="49832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Teljesítmény/</a:t>
                      </a:r>
                      <a:b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</a:br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példakép</a:t>
                      </a:r>
                    </a:p>
                  </a:txBody>
                  <a:tcPr marL="7326" marR="7326" marT="732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„Amíg nincsenek világszintű versenyzőink és példaképek több kategóriában, addig az érdeklődés sem lesz olyan mértékű.”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26" marR="7326" marT="7326" marB="0" anchor="b"/>
                </a:tc>
              </a:tr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Média/</a:t>
                      </a:r>
                    </a:p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fogyaszthatóság</a:t>
                      </a:r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„Én azt gondolom </a:t>
                      </a:r>
                      <a:r>
                        <a:rPr lang="hu-HU" sz="1400" b="1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nézhető sportág</a:t>
                      </a:r>
                      <a:r>
                        <a:rPr lang="hu-HU" sz="1400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hu-HU" sz="14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 a média szerepvállalása csekély.”</a:t>
                      </a:r>
                    </a:p>
                    <a:p>
                      <a:pPr algn="l" fontAlgn="b"/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„Laikus szemmel nem minden esetben követhető az atlétika. Rúdugró versenyt végignézni </a:t>
                      </a:r>
                      <a:r>
                        <a:rPr lang="hu-H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baromi unalmas</a:t>
                      </a:r>
                      <a:r>
                        <a:rPr lang="hu-HU" sz="1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Sok múlik a szakkommentátorokon is.”</a:t>
                      </a:r>
                    </a:p>
                    <a:p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„A </a:t>
                      </a:r>
                      <a:r>
                        <a:rPr lang="hu-H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szabály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roppant </a:t>
                      </a:r>
                      <a:r>
                        <a:rPr lang="hu-HU" sz="14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komplikált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ahhoz, hogy az egyszerű néző azt értse és kövesse.”</a:t>
                      </a:r>
                      <a:endParaRPr lang="hu-HU" sz="1400" b="0" i="1" u="none" strike="noStrik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hu-HU" sz="8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b"/>
                </a:tc>
              </a:tr>
              <a:tr h="49493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Állam/sportkultúra</a:t>
                      </a:r>
                    </a:p>
                    <a:p>
                      <a:pPr algn="ctr" fontAlgn="b"/>
                      <a:endParaRPr lang="hu-HU" sz="1400" b="1" i="0" u="none" strike="noStrike" dirty="0" smtClean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endParaRPr lang="hu-HU" sz="1400" b="1" i="0" u="none" strike="noStrike" dirty="0" smtClean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Eredményesség/</a:t>
                      </a:r>
                      <a:b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</a:br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sportkultúra</a:t>
                      </a:r>
                    </a:p>
                    <a:p>
                      <a:pPr algn="ctr" fontAlgn="b"/>
                      <a:endParaRPr lang="hu-HU" sz="1400" b="1" i="0" u="none" strike="noStrike" dirty="0" smtClean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r>
                        <a:rPr lang="hu-HU" sz="1400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„Egyébként nem kell messzire menni, ahol ez eladható és marketing értéke, pl. Szlovénia. Államilag másképp foglalkoznak a sportággal.”</a:t>
                      </a:r>
                    </a:p>
                  </a:txBody>
                  <a:tcPr marL="7326" marR="7326" marT="7326" marB="0" anchor="b"/>
                </a:tc>
              </a:tr>
              <a:tr h="873217">
                <a:tc vMerge="1">
                  <a:txBody>
                    <a:bodyPr/>
                    <a:lstStyle/>
                    <a:p>
                      <a:pPr algn="ctr" fontAlgn="b"/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„Igazságtalannak éreztem, hogy többi sportágban már alacsonyabb szinteken is fizetést kapnak én meg országos bajnokként semmit…”</a:t>
                      </a:r>
                    </a:p>
                    <a:p>
                      <a:r>
                        <a:rPr lang="hu-H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 külföldöt nézzük, akkor ennyi idős sportolók már fizetést kapnak, mi meg ugye azért fizetünk, hogy edzésre járunk.”</a:t>
                      </a:r>
                    </a:p>
                    <a:p>
                      <a:endParaRPr lang="hu-HU" sz="1400" i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u-HU" sz="1100" i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26" marR="7326" marT="7326" marB="0" anchor="b"/>
                </a:tc>
              </a:tr>
              <a:tr h="49426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Társadalmi szerepvállalás</a:t>
                      </a:r>
                    </a:p>
                    <a:p>
                      <a:pPr algn="ctr" fontAlgn="b"/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„Egzisztenciális biztonság hiánya miatt sem mennek atlétika edzőnek, hiszen sokan vannak, akik éhbérért vagy csak a sportág szeretetért csinálják.”</a:t>
                      </a:r>
                    </a:p>
                  </a:txBody>
                  <a:tcPr marL="7326" marR="7326" marT="7326" marB="0" anchor="ctr"/>
                </a:tc>
              </a:tr>
              <a:tr h="422926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hobbifutás</a:t>
                      </a:r>
                    </a:p>
                    <a:p>
                      <a:pPr algn="ctr" fontAlgn="b"/>
                      <a:endParaRPr lang="hu-HU" sz="1400" b="1" i="0" u="none" strike="noStrike" dirty="0">
                        <a:solidFill>
                          <a:srgbClr val="FFFF00"/>
                        </a:solidFill>
                        <a:effectLst/>
                        <a:latin typeface="+mj-lt"/>
                      </a:endParaRPr>
                    </a:p>
                  </a:txBody>
                  <a:tcPr marL="7326" marR="7326" marT="7326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800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„</a:t>
                      </a:r>
                      <a:r>
                        <a:rPr lang="hu-HU" sz="1400" i="1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Utcai futóverseny az igen, ott vannak több ezren így van üzleti értéke.”</a:t>
                      </a:r>
                      <a:endParaRPr lang="hu-HU" sz="1000" b="0" i="1" u="none" strike="noStrike" dirty="0">
                        <a:solidFill>
                          <a:srgbClr val="008000"/>
                        </a:solidFill>
                        <a:effectLst/>
                        <a:latin typeface="Times New Roman"/>
                      </a:endParaRPr>
                    </a:p>
                  </a:txBody>
                  <a:tcPr marL="7326" marR="7326" marT="73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4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54252641"/>
              </p:ext>
            </p:extLst>
          </p:nvPr>
        </p:nvGraphicFramePr>
        <p:xfrm>
          <a:off x="467544" y="1541196"/>
          <a:ext cx="684076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7251104" y="551904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0000"/>
                </a:solidFill>
              </a:rPr>
              <a:t>50%</a:t>
            </a:r>
            <a:endParaRPr lang="hu-HU" sz="2400" dirty="0">
              <a:solidFill>
                <a:srgbClr val="FF000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588224" y="443711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0000"/>
                </a:solidFill>
              </a:rPr>
              <a:t>22%</a:t>
            </a:r>
            <a:endParaRPr lang="hu-HU" sz="2400" dirty="0">
              <a:solidFill>
                <a:srgbClr val="FF000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5908799" y="350100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0000"/>
                </a:solidFill>
              </a:rPr>
              <a:t>16%</a:t>
            </a:r>
            <a:endParaRPr lang="hu-HU" sz="2400" dirty="0">
              <a:solidFill>
                <a:srgbClr val="FF000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292080" y="24208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0000"/>
                </a:solidFill>
              </a:rPr>
              <a:t>8%</a:t>
            </a:r>
            <a:endParaRPr lang="hu-HU" sz="2400" dirty="0">
              <a:solidFill>
                <a:srgbClr val="FF0000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4572000" y="162880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rgbClr val="FF0000"/>
                </a:solidFill>
              </a:rPr>
              <a:t>4%</a:t>
            </a:r>
            <a:endParaRPr lang="hu-H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988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Sportfunkció dimenziói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447584"/>
              </p:ext>
            </p:extLst>
          </p:nvPr>
        </p:nvGraphicFramePr>
        <p:xfrm>
          <a:off x="2339752" y="1412776"/>
          <a:ext cx="5400600" cy="1991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5633"/>
                <a:gridCol w="2285633"/>
                <a:gridCol w="829334"/>
              </a:tblGrid>
              <a:tr h="296652"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KMO és Bartlett-teszt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96652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Kaiser-Meyer-Olkin</a:t>
                      </a:r>
                      <a:r>
                        <a:rPr lang="hu-HU" sz="2000" dirty="0">
                          <a:effectLst/>
                        </a:rPr>
                        <a:t> érték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,747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13591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Bartlett teszt 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Khi-négyzet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8258,564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665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df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2775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665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</a:rPr>
                        <a:t>Szign.</a:t>
                      </a:r>
                      <a:endParaRPr lang="hu-H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,000</a:t>
                      </a:r>
                      <a:endParaRPr lang="hu-H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037234"/>
              </p:ext>
            </p:extLst>
          </p:nvPr>
        </p:nvGraphicFramePr>
        <p:xfrm>
          <a:off x="611562" y="3573014"/>
          <a:ext cx="8352928" cy="2750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997"/>
                <a:gridCol w="646997"/>
                <a:gridCol w="684714"/>
                <a:gridCol w="834132"/>
                <a:gridCol w="834132"/>
                <a:gridCol w="684714"/>
                <a:gridCol w="834132"/>
                <a:gridCol w="834132"/>
                <a:gridCol w="684714"/>
                <a:gridCol w="834132"/>
                <a:gridCol w="834132"/>
              </a:tblGrid>
              <a:tr h="236405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10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05275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Faktor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Initial Eigenvalues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Extraction Sums of Squared Loadings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Rotation Sums of Squared Loadings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05275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Total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% of Variance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Cumulative %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Total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% of Variance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Cumulative %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Total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% of Variance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Cumulative %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248225">
                <a:tc rowSpan="6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27,875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37,167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37,167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27,289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36,385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36,385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14,038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18,717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18,717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82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2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4,477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5,969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43,136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3,874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5,165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41,550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9,180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12,240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30,958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82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3,736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4,981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48,117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2,426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3,234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44,784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6,250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8,334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39,291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82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2,936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3,914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52,031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3,225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4,300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49,084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5,276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7,035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46,326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82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2,636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3,515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55,546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2,323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3,097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52,182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3,408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4,544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50,870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822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2,357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3,143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58,689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2,022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2,696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54,877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3,005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4,007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54,877</a:t>
                      </a:r>
                      <a:endParaRPr lang="hu-H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168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</a:t>
            </a:r>
            <a:r>
              <a:rPr lang="hu-HU" dirty="0" smtClean="0"/>
              <a:t>aktorok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Nevelés-és szociális</a:t>
            </a:r>
          </a:p>
          <a:p>
            <a:r>
              <a:rPr lang="hu-HU" dirty="0" smtClean="0"/>
              <a:t>Életmód</a:t>
            </a:r>
          </a:p>
          <a:p>
            <a:r>
              <a:rPr lang="hu-HU" dirty="0" smtClean="0"/>
              <a:t>Egészség</a:t>
            </a:r>
          </a:p>
          <a:p>
            <a:r>
              <a:rPr lang="hu-HU" dirty="0" smtClean="0"/>
              <a:t>Példakép</a:t>
            </a:r>
          </a:p>
          <a:p>
            <a:r>
              <a:rPr lang="hu-HU" dirty="0" smtClean="0"/>
              <a:t>Érintett</a:t>
            </a:r>
          </a:p>
          <a:p>
            <a:r>
              <a:rPr lang="hu-HU" dirty="0" smtClean="0"/>
              <a:t>Üzleti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9053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Klaszterelemzés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662306"/>
              </p:ext>
            </p:extLst>
          </p:nvPr>
        </p:nvGraphicFramePr>
        <p:xfrm>
          <a:off x="1979712" y="1844822"/>
          <a:ext cx="6552728" cy="4464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522"/>
                <a:gridCol w="1121150"/>
                <a:gridCol w="1001028"/>
                <a:gridCol w="1001028"/>
              </a:tblGrid>
              <a:tr h="373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300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252946"/>
                          </a:solidFill>
                          <a:effectLst/>
                        </a:rPr>
                        <a:t> </a:t>
                      </a:r>
                      <a:endParaRPr lang="hu-HU" sz="11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670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759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rgbClr val="252946"/>
                          </a:solidFill>
                          <a:effectLst/>
                        </a:rPr>
                        <a:t>Nevelés- </a:t>
                      </a:r>
                      <a:r>
                        <a:rPr lang="hu-HU" sz="1600" dirty="0">
                          <a:solidFill>
                            <a:srgbClr val="252946"/>
                          </a:solidFill>
                          <a:effectLst/>
                        </a:rPr>
                        <a:t>és szociális tényezők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-1,02352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,66879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,25458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67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rgbClr val="252946"/>
                          </a:solidFill>
                          <a:effectLst/>
                        </a:rPr>
                        <a:t>Életmód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1,00164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,05146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-,18998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36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252946"/>
                          </a:solidFill>
                          <a:effectLst/>
                        </a:rPr>
                        <a:t>egészségügyi (teljesítmény)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-,16594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-,55069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,44521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67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252946"/>
                          </a:solidFill>
                          <a:effectLst/>
                        </a:rPr>
                        <a:t>Példakép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,21695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,81079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-,47230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68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rgbClr val="252946"/>
                          </a:solidFill>
                          <a:effectLst/>
                        </a:rPr>
                        <a:t>Érintettek </a:t>
                      </a:r>
                      <a:r>
                        <a:rPr lang="hu-HU" sz="1600" dirty="0">
                          <a:solidFill>
                            <a:srgbClr val="252946"/>
                          </a:solidFill>
                          <a:effectLst/>
                        </a:rPr>
                        <a:t>hatása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-,03606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-,10261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,11774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8525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rgbClr val="252946"/>
                          </a:solidFill>
                          <a:effectLst/>
                        </a:rPr>
                        <a:t>Üzleti </a:t>
                      </a:r>
                      <a:r>
                        <a:rPr lang="hu-HU" sz="1600" dirty="0">
                          <a:solidFill>
                            <a:srgbClr val="252946"/>
                          </a:solidFill>
                          <a:effectLst/>
                        </a:rPr>
                        <a:t>sajátosságok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,26656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-,19338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,08099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825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Klaszterelemzés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44995"/>
              </p:ext>
            </p:extLst>
          </p:nvPr>
        </p:nvGraphicFramePr>
        <p:xfrm>
          <a:off x="2051720" y="1412776"/>
          <a:ext cx="6912769" cy="2088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817"/>
                <a:gridCol w="1356753"/>
                <a:gridCol w="1392378"/>
                <a:gridCol w="1045290"/>
                <a:gridCol w="1402531"/>
              </a:tblGrid>
              <a:tr h="843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252946"/>
                          </a:solidFill>
                          <a:effectLst/>
                        </a:rPr>
                        <a:t>sportoló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252946"/>
                          </a:solidFill>
                          <a:effectLst/>
                        </a:rPr>
                        <a:t>szakmai vezetés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252946"/>
                          </a:solidFill>
                          <a:effectLst/>
                        </a:rPr>
                        <a:t>edzők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252946"/>
                          </a:solidFill>
                          <a:effectLst/>
                        </a:rPr>
                        <a:t>sportkedvelő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52946"/>
                          </a:solidFill>
                          <a:effectLst/>
                        </a:rPr>
                        <a:t>1. klaszter</a:t>
                      </a:r>
                      <a:endParaRPr lang="hu-HU" sz="12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71%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0%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5%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24%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52946"/>
                          </a:solidFill>
                          <a:effectLst/>
                        </a:rPr>
                        <a:t>2. klaszter</a:t>
                      </a:r>
                      <a:endParaRPr lang="hu-HU" sz="12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50%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18%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25%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7%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52946"/>
                          </a:solidFill>
                          <a:effectLst/>
                        </a:rPr>
                        <a:t>3. klaszter</a:t>
                      </a:r>
                      <a:endParaRPr lang="hu-HU" sz="12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48%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11%</a:t>
                      </a:r>
                      <a:endParaRPr lang="hu-H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20%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20%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837363"/>
              </p:ext>
            </p:extLst>
          </p:nvPr>
        </p:nvGraphicFramePr>
        <p:xfrm>
          <a:off x="2195736" y="3861049"/>
          <a:ext cx="6840759" cy="2088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9967"/>
                <a:gridCol w="1320291"/>
                <a:gridCol w="1320291"/>
                <a:gridCol w="1320291"/>
                <a:gridCol w="1329919"/>
              </a:tblGrid>
              <a:tr h="8435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252946"/>
                          </a:solidFill>
                          <a:effectLst/>
                        </a:rPr>
                        <a:t> </a:t>
                      </a:r>
                      <a:endParaRPr lang="hu-HU" sz="11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252946"/>
                          </a:solidFill>
                          <a:effectLst/>
                        </a:rPr>
                        <a:t>sportoló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252946"/>
                          </a:solidFill>
                          <a:effectLst/>
                        </a:rPr>
                        <a:t>szakmai vezetés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252946"/>
                          </a:solidFill>
                          <a:effectLst/>
                        </a:rPr>
                        <a:t>edzők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252946"/>
                          </a:solidFill>
                          <a:effectLst/>
                        </a:rPr>
                        <a:t>sportkedvelő</a:t>
                      </a:r>
                      <a:endParaRPr lang="hu-HU" sz="14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52946"/>
                          </a:solidFill>
                          <a:effectLst/>
                        </a:rPr>
                        <a:t>1. klaszter</a:t>
                      </a:r>
                      <a:endParaRPr lang="hu-HU" sz="12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252946"/>
                          </a:solidFill>
                          <a:effectLst/>
                        </a:rPr>
                        <a:t>27%</a:t>
                      </a:r>
                      <a:endParaRPr lang="hu-HU" sz="16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252946"/>
                          </a:solidFill>
                          <a:effectLst/>
                        </a:rPr>
                        <a:t>0%</a:t>
                      </a:r>
                      <a:endParaRPr lang="hu-HU" sz="16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252946"/>
                          </a:solidFill>
                          <a:effectLst/>
                        </a:rPr>
                        <a:t>5%</a:t>
                      </a:r>
                      <a:endParaRPr lang="hu-HU" sz="16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252946"/>
                          </a:solidFill>
                          <a:effectLst/>
                        </a:rPr>
                        <a:t>28%</a:t>
                      </a:r>
                      <a:endParaRPr lang="hu-HU" sz="160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52946"/>
                          </a:solidFill>
                          <a:effectLst/>
                        </a:rPr>
                        <a:t>2. klaszter</a:t>
                      </a:r>
                      <a:endParaRPr lang="hu-HU" sz="12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252946"/>
                          </a:solidFill>
                          <a:effectLst/>
                        </a:rPr>
                        <a:t>25%</a:t>
                      </a:r>
                      <a:endParaRPr lang="hu-HU" sz="160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252946"/>
                          </a:solidFill>
                          <a:effectLst/>
                        </a:rPr>
                        <a:t>45%</a:t>
                      </a:r>
                      <a:endParaRPr lang="hu-HU" sz="160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252946"/>
                          </a:solidFill>
                          <a:effectLst/>
                        </a:rPr>
                        <a:t>37%</a:t>
                      </a:r>
                      <a:endParaRPr lang="hu-HU" sz="16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252946"/>
                          </a:solidFill>
                          <a:effectLst/>
                        </a:rPr>
                        <a:t>11%</a:t>
                      </a:r>
                      <a:endParaRPr lang="hu-HU" sz="160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14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52946"/>
                          </a:solidFill>
                          <a:effectLst/>
                        </a:rPr>
                        <a:t>3. klaszter</a:t>
                      </a:r>
                      <a:endParaRPr lang="hu-HU" sz="12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252946"/>
                          </a:solidFill>
                          <a:effectLst/>
                        </a:rPr>
                        <a:t>47%</a:t>
                      </a:r>
                      <a:endParaRPr lang="hu-HU" sz="160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>
                          <a:solidFill>
                            <a:srgbClr val="252946"/>
                          </a:solidFill>
                          <a:effectLst/>
                        </a:rPr>
                        <a:t>55%</a:t>
                      </a:r>
                      <a:endParaRPr lang="hu-HU" sz="160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252946"/>
                          </a:solidFill>
                          <a:effectLst/>
                        </a:rPr>
                        <a:t>58%</a:t>
                      </a:r>
                      <a:endParaRPr lang="hu-HU" sz="16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252946"/>
                          </a:solidFill>
                          <a:effectLst/>
                        </a:rPr>
                        <a:t>61%</a:t>
                      </a:r>
                      <a:endParaRPr lang="hu-HU" sz="1600" dirty="0">
                        <a:solidFill>
                          <a:srgbClr val="25294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359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4"/>
          <p:cNvSpPr>
            <a:spLocks noGrp="1"/>
          </p:cNvSpPr>
          <p:nvPr>
            <p:ph type="title"/>
          </p:nvPr>
        </p:nvSpPr>
        <p:spPr>
          <a:xfrm>
            <a:off x="1672959" y="2924944"/>
            <a:ext cx="7452320" cy="1224136"/>
          </a:xfrm>
        </p:spPr>
        <p:txBody>
          <a:bodyPr/>
          <a:lstStyle/>
          <a:p>
            <a:pPr algn="ctr"/>
            <a:r>
              <a:rPr lang="hu-HU" sz="3300" dirty="0" smtClean="0">
                <a:latin typeface="Georgia" pitchFamily="18" charset="0"/>
              </a:rPr>
              <a:t>Köszönöm a megtisztelő figyelmet</a:t>
            </a:r>
            <a:r>
              <a:rPr lang="en-GB" sz="3300" dirty="0" smtClean="0">
                <a:latin typeface="Georgia" pitchFamily="18" charset="0"/>
              </a:rPr>
              <a:t>!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012" y="2758413"/>
            <a:ext cx="2355726" cy="41879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012" y="1"/>
            <a:ext cx="5174301" cy="34495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464" y="0"/>
            <a:ext cx="2761536" cy="36820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738" y="3449535"/>
            <a:ext cx="5153774" cy="34358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EA74E-6322-4324-B7DF-B1E3FF501917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5066"/>
            <a:ext cx="9180512" cy="4164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7178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1908175" y="188640"/>
            <a:ext cx="6778625" cy="1143000"/>
          </a:xfrm>
        </p:spPr>
        <p:txBody>
          <a:bodyPr/>
          <a:lstStyle/>
          <a:p>
            <a:r>
              <a:rPr lang="hu-HU" b="1" dirty="0" smtClean="0">
                <a:latin typeface="Garamond" panose="02020404030301010803" pitchFamily="18" charset="0"/>
              </a:rPr>
              <a:t>Az előadás felépítése</a:t>
            </a:r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2262783" y="2545532"/>
            <a:ext cx="431800" cy="3794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>
                <a:solidFill>
                  <a:schemeClr val="bg1"/>
                </a:solidFill>
              </a:rPr>
              <a:t>1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2262783" y="3100760"/>
            <a:ext cx="431800" cy="3794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>
                <a:solidFill>
                  <a:schemeClr val="bg1"/>
                </a:solidFill>
              </a:rPr>
              <a:t>2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2843808" y="2605460"/>
            <a:ext cx="5213350" cy="3794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Kutatási cél</a:t>
            </a:r>
            <a:endParaRPr lang="hu-HU" sz="1800" dirty="0"/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2848570" y="3110285"/>
            <a:ext cx="5213350" cy="3794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Kutatási fókusz</a:t>
            </a:r>
            <a:endParaRPr lang="hu-HU" sz="1800" dirty="0"/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2262783" y="3586535"/>
            <a:ext cx="431800" cy="3794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>
                <a:solidFill>
                  <a:schemeClr val="bg1"/>
                </a:solidFill>
              </a:rPr>
              <a:t>3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2262783" y="4077072"/>
            <a:ext cx="431800" cy="3794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>
                <a:solidFill>
                  <a:schemeClr val="bg1"/>
                </a:solidFill>
              </a:rPr>
              <a:t>4</a:t>
            </a:r>
            <a:endParaRPr lang="hu-HU" sz="1800" dirty="0">
              <a:solidFill>
                <a:schemeClr val="bg1"/>
              </a:solidFill>
            </a:endParaRP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2843808" y="3596060"/>
            <a:ext cx="5213350" cy="37941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A kutatás módszertana</a:t>
            </a:r>
            <a:endParaRPr lang="hu-HU" sz="1800" dirty="0"/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2843808" y="4077072"/>
            <a:ext cx="5213350" cy="3794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Eredmények</a:t>
            </a:r>
            <a:endParaRPr lang="hu-HU" sz="18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27F0A-8489-44E0-87C3-1B7BF17E4F3A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pic>
        <p:nvPicPr>
          <p:cNvPr id="33" name="Tartalom hely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946" y="-10878"/>
            <a:ext cx="1105054" cy="93358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4" grpId="0" animBg="1"/>
      <p:bldP spid="24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4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908720"/>
          </a:xfrm>
        </p:spPr>
        <p:txBody>
          <a:bodyPr/>
          <a:lstStyle/>
          <a:p>
            <a:pPr algn="ctr"/>
            <a:r>
              <a:rPr lang="hu-HU" sz="3300" dirty="0" smtClean="0"/>
              <a:t>Válogatott forráselőzmények</a:t>
            </a:r>
            <a:endParaRPr lang="en-GB" sz="3300" dirty="0" smtClean="0"/>
          </a:p>
        </p:txBody>
      </p:sp>
      <p:sp>
        <p:nvSpPr>
          <p:cNvPr id="4" name="Téglalap 3"/>
          <p:cNvSpPr/>
          <p:nvPr/>
        </p:nvSpPr>
        <p:spPr>
          <a:xfrm>
            <a:off x="1763688" y="980728"/>
            <a:ext cx="71287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/>
              <a:t>Ács P. (2010)</a:t>
            </a:r>
            <a:r>
              <a:rPr lang="hu-HU" sz="1200" dirty="0"/>
              <a:t>: </a:t>
            </a:r>
            <a:r>
              <a:rPr lang="hu-HU" sz="1200" i="1" dirty="0"/>
              <a:t>A hazai sportpiac szponzorattitűd vizsgálata, avagy a keresleti oldal működésének sajátosságai</a:t>
            </a:r>
            <a:r>
              <a:rPr lang="hu-HU" sz="1200" dirty="0"/>
              <a:t>. International </a:t>
            </a:r>
            <a:r>
              <a:rPr lang="hu-HU" sz="1200" dirty="0" err="1"/>
              <a:t>Conference</a:t>
            </a:r>
            <a:r>
              <a:rPr lang="hu-HU" sz="1200" dirty="0"/>
              <a:t> </a:t>
            </a:r>
            <a:r>
              <a:rPr lang="hu-HU" sz="1200" dirty="0" err="1"/>
              <a:t>on</a:t>
            </a:r>
            <a:r>
              <a:rPr lang="hu-HU" sz="1200" dirty="0"/>
              <a:t> </a:t>
            </a:r>
            <a:r>
              <a:rPr lang="hu-HU" sz="1200" dirty="0" err="1"/>
              <a:t>Tourism</a:t>
            </a:r>
            <a:r>
              <a:rPr lang="hu-HU" sz="1200" dirty="0"/>
              <a:t> and </a:t>
            </a:r>
            <a:r>
              <a:rPr lang="hu-HU" sz="1200" dirty="0" err="1"/>
              <a:t>Sports</a:t>
            </a:r>
            <a:r>
              <a:rPr lang="hu-HU" sz="1200" dirty="0"/>
              <a:t> Management, 2010. május 27-28. Debrecen </a:t>
            </a:r>
            <a:endParaRPr lang="hu-HU" sz="1200" dirty="0" smtClean="0"/>
          </a:p>
          <a:p>
            <a:r>
              <a:rPr lang="hu-HU" sz="1200" b="1" dirty="0" smtClean="0"/>
              <a:t>Allen </a:t>
            </a:r>
            <a:r>
              <a:rPr lang="hu-HU" sz="1200" b="1" dirty="0" err="1"/>
              <a:t>Guttman</a:t>
            </a:r>
            <a:r>
              <a:rPr lang="hu-HU" sz="1200" b="1" dirty="0"/>
              <a:t> (2004)</a:t>
            </a:r>
            <a:r>
              <a:rPr lang="hu-HU" sz="1200" dirty="0"/>
              <a:t>: </a:t>
            </a:r>
            <a:r>
              <a:rPr lang="hu-HU" sz="1200" dirty="0" err="1"/>
              <a:t>From</a:t>
            </a:r>
            <a:r>
              <a:rPr lang="hu-HU" sz="1200" dirty="0"/>
              <a:t> </a:t>
            </a:r>
            <a:r>
              <a:rPr lang="hu-HU" sz="1200" dirty="0" err="1"/>
              <a:t>ritual</a:t>
            </a:r>
            <a:r>
              <a:rPr lang="hu-HU" sz="1200" dirty="0"/>
              <a:t> </a:t>
            </a:r>
            <a:r>
              <a:rPr lang="hu-HU" sz="1200" dirty="0" err="1"/>
              <a:t>to</a:t>
            </a:r>
            <a:r>
              <a:rPr lang="hu-HU" sz="1200" dirty="0"/>
              <a:t> </a:t>
            </a:r>
            <a:r>
              <a:rPr lang="hu-HU" sz="1200" dirty="0" err="1"/>
              <a:t>recode</a:t>
            </a:r>
            <a:r>
              <a:rPr lang="hu-HU" sz="1200" dirty="0"/>
              <a:t>: The </a:t>
            </a:r>
            <a:r>
              <a:rPr lang="hu-HU" sz="1200" dirty="0" err="1"/>
              <a:t>Nature</a:t>
            </a:r>
            <a:r>
              <a:rPr lang="hu-HU" sz="1200" dirty="0"/>
              <a:t> of Modern </a:t>
            </a:r>
            <a:r>
              <a:rPr lang="hu-HU" sz="1200" dirty="0" err="1"/>
              <a:t>Sports</a:t>
            </a:r>
            <a:r>
              <a:rPr lang="hu-HU" sz="1200" dirty="0"/>
              <a:t>, Columbia University </a:t>
            </a:r>
            <a:r>
              <a:rPr lang="hu-HU" sz="1200" dirty="0" smtClean="0"/>
              <a:t>Press</a:t>
            </a:r>
            <a:endParaRPr lang="hu-HU" sz="1200" dirty="0"/>
          </a:p>
          <a:p>
            <a:r>
              <a:rPr lang="hu-HU" sz="1200" b="1" dirty="0" err="1" smtClean="0"/>
              <a:t>Alllenby</a:t>
            </a:r>
            <a:r>
              <a:rPr lang="hu-HU" sz="1200" b="1" dirty="0" smtClean="0"/>
              <a:t> G.M</a:t>
            </a:r>
            <a:r>
              <a:rPr lang="hu-HU" sz="1200" b="1" dirty="0"/>
              <a:t>. – Rossi, </a:t>
            </a:r>
            <a:r>
              <a:rPr lang="hu-HU" sz="1200" b="1" dirty="0" smtClean="0"/>
              <a:t>P.M. </a:t>
            </a:r>
            <a:r>
              <a:rPr lang="hu-HU" sz="1200" b="1" dirty="0"/>
              <a:t>(1998)</a:t>
            </a:r>
            <a:r>
              <a:rPr lang="hu-HU" sz="1200" dirty="0"/>
              <a:t>: Marketing </a:t>
            </a:r>
            <a:r>
              <a:rPr lang="hu-HU" sz="1200" dirty="0" err="1"/>
              <a:t>models</a:t>
            </a:r>
            <a:r>
              <a:rPr lang="hu-HU" sz="1200" dirty="0"/>
              <a:t> of </a:t>
            </a:r>
            <a:r>
              <a:rPr lang="hu-HU" sz="1200" dirty="0" err="1"/>
              <a:t>consumer</a:t>
            </a:r>
            <a:r>
              <a:rPr lang="hu-HU" sz="1200" dirty="0"/>
              <a:t> </a:t>
            </a:r>
            <a:r>
              <a:rPr lang="hu-HU" sz="1200" dirty="0" err="1"/>
              <a:t>heterogeneity</a:t>
            </a:r>
            <a:r>
              <a:rPr lang="hu-HU" sz="1200" dirty="0"/>
              <a:t>. </a:t>
            </a:r>
            <a:r>
              <a:rPr lang="hu-HU" sz="1200" i="1" dirty="0"/>
              <a:t>Journal of </a:t>
            </a:r>
            <a:r>
              <a:rPr lang="hu-HU" sz="1200" i="1" dirty="0" err="1"/>
              <a:t>Econometrics</a:t>
            </a:r>
            <a:r>
              <a:rPr lang="hu-HU" sz="1200" dirty="0"/>
              <a:t>, 89, 1-2, 57-78. o</a:t>
            </a:r>
            <a:r>
              <a:rPr lang="hu-HU" sz="1200" dirty="0" smtClean="0"/>
              <a:t>.</a:t>
            </a:r>
          </a:p>
          <a:p>
            <a:pPr algn="just"/>
            <a:r>
              <a:rPr lang="hu-HU" sz="1200" b="1" dirty="0" smtClean="0"/>
              <a:t>András </a:t>
            </a:r>
            <a:r>
              <a:rPr lang="hu-HU" sz="1200" b="1" dirty="0"/>
              <a:t>K.</a:t>
            </a:r>
            <a:r>
              <a:rPr lang="hu-HU" sz="1200" dirty="0"/>
              <a:t> </a:t>
            </a:r>
            <a:r>
              <a:rPr lang="hu-HU" sz="1200" b="1" dirty="0"/>
              <a:t>(2000)</a:t>
            </a:r>
            <a:r>
              <a:rPr lang="hu-HU" sz="1200" dirty="0"/>
              <a:t>: </a:t>
            </a:r>
            <a:r>
              <a:rPr lang="hu-HU" sz="1200" i="1" dirty="0"/>
              <a:t>A labdarúgóklubok érintettjei</a:t>
            </a:r>
            <a:r>
              <a:rPr lang="hu-HU" sz="1200" dirty="0"/>
              <a:t>, </a:t>
            </a:r>
            <a:r>
              <a:rPr lang="hu-HU" sz="1200" dirty="0" err="1"/>
              <a:t>in</a:t>
            </a:r>
            <a:r>
              <a:rPr lang="hu-HU" sz="1200" dirty="0"/>
              <a:t>: András Krisztina – Kozma Miklós – </a:t>
            </a:r>
            <a:r>
              <a:rPr lang="hu-HU" sz="1200" dirty="0" err="1"/>
              <a:t>Kynsburg</a:t>
            </a:r>
            <a:r>
              <a:rPr lang="hu-HU" sz="1200" dirty="0"/>
              <a:t> Zoltán – </a:t>
            </a:r>
            <a:r>
              <a:rPr lang="hu-HU" sz="1200" dirty="0" err="1"/>
              <a:t>Rohony</a:t>
            </a:r>
            <a:r>
              <a:rPr lang="hu-HU" sz="1200" dirty="0"/>
              <a:t> Ákos (2000): Üzleti elemek a labdarúgásban, ISM-kutatás (812-11 futballmenedzsment), </a:t>
            </a:r>
            <a:r>
              <a:rPr lang="hu-HU" sz="1200" dirty="0" err="1"/>
              <a:t>zárótanulmány</a:t>
            </a:r>
            <a:r>
              <a:rPr lang="hu-HU" sz="1200" dirty="0"/>
              <a:t>, Budapest, 23-29. o</a:t>
            </a:r>
            <a:r>
              <a:rPr lang="hu-HU" sz="1200" dirty="0" smtClean="0"/>
              <a:t>.</a:t>
            </a:r>
            <a:endParaRPr lang="hu-HU" sz="1200" dirty="0"/>
          </a:p>
          <a:p>
            <a:pPr algn="just"/>
            <a:r>
              <a:rPr lang="hu-HU" sz="1200" b="1" dirty="0"/>
              <a:t>András K. (2002)</a:t>
            </a:r>
            <a:r>
              <a:rPr lang="hu-HU" sz="1200" dirty="0"/>
              <a:t>: </a:t>
            </a:r>
            <a:r>
              <a:rPr lang="hu-HU" sz="1200" i="1" dirty="0"/>
              <a:t>Üzleti elemek a sportban</a:t>
            </a:r>
            <a:r>
              <a:rPr lang="hu-HU" sz="1200" dirty="0"/>
              <a:t>, Doktori (</a:t>
            </a:r>
            <a:r>
              <a:rPr lang="hu-HU" sz="1200" dirty="0" err="1"/>
              <a:t>Ph.D</a:t>
            </a:r>
            <a:r>
              <a:rPr lang="hu-HU" sz="1200" dirty="0"/>
              <a:t>.) értekezés, BKÁE Gazdálkodástani </a:t>
            </a:r>
            <a:r>
              <a:rPr lang="hu-HU" sz="1200" dirty="0" err="1"/>
              <a:t>Ph.D</a:t>
            </a:r>
            <a:r>
              <a:rPr lang="hu-HU" sz="1200" dirty="0"/>
              <a:t>. Program </a:t>
            </a:r>
          </a:p>
          <a:p>
            <a:pPr algn="just"/>
            <a:r>
              <a:rPr lang="hu-HU" sz="1200" b="1" dirty="0"/>
              <a:t> András K. (2006)</a:t>
            </a:r>
            <a:r>
              <a:rPr lang="hu-HU" sz="1200" dirty="0"/>
              <a:t>: </a:t>
            </a:r>
            <a:r>
              <a:rPr lang="hu-HU" sz="1200" i="1" dirty="0"/>
              <a:t>A szabadidősport gazdálkodástana</a:t>
            </a:r>
            <a:r>
              <a:rPr lang="hu-HU" sz="1200" dirty="0"/>
              <a:t>. BCE </a:t>
            </a:r>
            <a:r>
              <a:rPr lang="hu-HU" sz="1200" dirty="0" err="1"/>
              <a:t>Vállalatgazdaságtan</a:t>
            </a:r>
            <a:r>
              <a:rPr lang="hu-HU" sz="1200" dirty="0"/>
              <a:t> Intézet 75. sz. műhelytanulmány, Budapest </a:t>
            </a:r>
          </a:p>
          <a:p>
            <a:pPr algn="just"/>
            <a:r>
              <a:rPr lang="hu-HU" sz="1200" b="1" dirty="0"/>
              <a:t>András K. (2011)</a:t>
            </a:r>
            <a:r>
              <a:rPr lang="hu-HU" sz="1200" dirty="0"/>
              <a:t>: </a:t>
            </a:r>
            <a:r>
              <a:rPr lang="hu-HU" sz="1200" i="1" dirty="0"/>
              <a:t>A hivatásos labdarúgás működési modellje</a:t>
            </a:r>
            <a:r>
              <a:rPr lang="hu-HU" sz="1200" dirty="0"/>
              <a:t>. </a:t>
            </a:r>
            <a:r>
              <a:rPr lang="hu-HU" sz="1200" dirty="0" err="1"/>
              <a:t>In</a:t>
            </a:r>
            <a:r>
              <a:rPr lang="hu-HU" sz="1200" dirty="0"/>
              <a:t>: </a:t>
            </a:r>
            <a:r>
              <a:rPr lang="hu-HU" sz="1200" dirty="0" err="1"/>
              <a:t>Sterbenz</a:t>
            </a:r>
            <a:r>
              <a:rPr lang="hu-HU" sz="1200" dirty="0"/>
              <a:t> Tamás, Szőts Gábor (szerk.) Sportágak versenye. Budapest: Magyar Sporttudományi Társaság, 18-42. o. (Magyar sporttudományi füzetek, ISSN 2062-9559; 3</a:t>
            </a:r>
            <a:r>
              <a:rPr lang="hu-HU" sz="1200" dirty="0" smtClean="0"/>
              <a:t>.).</a:t>
            </a:r>
          </a:p>
          <a:p>
            <a:pPr algn="just"/>
            <a:r>
              <a:rPr lang="hu-HU" sz="1200" b="1" dirty="0" err="1"/>
              <a:t>Andreff</a:t>
            </a:r>
            <a:r>
              <a:rPr lang="hu-HU" sz="1200" b="1" dirty="0"/>
              <a:t>, W. – </a:t>
            </a:r>
            <a:r>
              <a:rPr lang="hu-HU" sz="1200" b="1" dirty="0" err="1"/>
              <a:t>Szymanski</a:t>
            </a:r>
            <a:r>
              <a:rPr lang="hu-HU" sz="1200" b="1" dirty="0"/>
              <a:t>, S. (2006)</a:t>
            </a:r>
            <a:r>
              <a:rPr lang="hu-HU" sz="1200" dirty="0"/>
              <a:t>: </a:t>
            </a:r>
            <a:r>
              <a:rPr lang="hu-HU" sz="1200" i="1" dirty="0" err="1"/>
              <a:t>Handbook</a:t>
            </a:r>
            <a:r>
              <a:rPr lang="hu-HU" sz="1200" i="1" dirty="0"/>
              <a:t> </a:t>
            </a:r>
            <a:r>
              <a:rPr lang="hu-HU" sz="1200" i="1" dirty="0" err="1"/>
              <a:t>on</a:t>
            </a:r>
            <a:r>
              <a:rPr lang="hu-HU" sz="1200" i="1" dirty="0"/>
              <a:t> </a:t>
            </a:r>
            <a:r>
              <a:rPr lang="hu-HU" sz="1200" i="1" dirty="0" err="1"/>
              <a:t>the</a:t>
            </a:r>
            <a:r>
              <a:rPr lang="hu-HU" sz="1200" i="1" dirty="0"/>
              <a:t> </a:t>
            </a:r>
            <a:r>
              <a:rPr lang="hu-HU" sz="1200" i="1" dirty="0" err="1"/>
              <a:t>economics</a:t>
            </a:r>
            <a:r>
              <a:rPr lang="hu-HU" sz="1200" i="1" dirty="0"/>
              <a:t> of sport</a:t>
            </a:r>
            <a:r>
              <a:rPr lang="hu-HU" sz="1200" dirty="0"/>
              <a:t>. Edward </a:t>
            </a:r>
            <a:r>
              <a:rPr lang="hu-HU" sz="1200" dirty="0" err="1"/>
              <a:t>Elgar</a:t>
            </a:r>
            <a:r>
              <a:rPr lang="hu-HU" sz="1200" dirty="0"/>
              <a:t> Publishing Inc. UK </a:t>
            </a:r>
          </a:p>
          <a:p>
            <a:pPr algn="just"/>
            <a:r>
              <a:rPr lang="hu-HU" sz="1200" b="1" dirty="0" err="1"/>
              <a:t>Berrett</a:t>
            </a:r>
            <a:r>
              <a:rPr lang="hu-HU" sz="1200" b="1" dirty="0"/>
              <a:t>, T. – </a:t>
            </a:r>
            <a:r>
              <a:rPr lang="hu-HU" sz="1200" b="1" dirty="0" err="1"/>
              <a:t>Slack</a:t>
            </a:r>
            <a:r>
              <a:rPr lang="hu-HU" sz="1200" b="1" dirty="0"/>
              <a:t>, T. – </a:t>
            </a:r>
            <a:r>
              <a:rPr lang="hu-HU" sz="1200" b="1" dirty="0" err="1"/>
              <a:t>Whitson</a:t>
            </a:r>
            <a:r>
              <a:rPr lang="hu-HU" sz="1200" b="1" dirty="0"/>
              <a:t>, D. (1993)</a:t>
            </a:r>
            <a:r>
              <a:rPr lang="hu-HU" sz="1200" dirty="0"/>
              <a:t>: </a:t>
            </a:r>
            <a:r>
              <a:rPr lang="hu-HU" sz="1200" dirty="0" err="1"/>
              <a:t>Economics</a:t>
            </a:r>
            <a:r>
              <a:rPr lang="hu-HU" sz="1200" dirty="0"/>
              <a:t> and </a:t>
            </a:r>
            <a:r>
              <a:rPr lang="hu-HU" sz="1200" dirty="0" err="1"/>
              <a:t>the</a:t>
            </a:r>
            <a:r>
              <a:rPr lang="hu-HU" sz="1200" dirty="0"/>
              <a:t> </a:t>
            </a:r>
            <a:r>
              <a:rPr lang="hu-HU" sz="1200" dirty="0" err="1"/>
              <a:t>Pricing</a:t>
            </a:r>
            <a:r>
              <a:rPr lang="hu-HU" sz="1200" dirty="0"/>
              <a:t> of Sport and </a:t>
            </a:r>
            <a:r>
              <a:rPr lang="hu-HU" sz="1200" dirty="0" err="1"/>
              <a:t>Leisure</a:t>
            </a:r>
            <a:r>
              <a:rPr lang="hu-HU" sz="1200" dirty="0"/>
              <a:t>. </a:t>
            </a:r>
            <a:r>
              <a:rPr lang="hu-HU" sz="1200" i="1" dirty="0"/>
              <a:t>Journal of Sport Management</a:t>
            </a:r>
            <a:r>
              <a:rPr lang="hu-HU" sz="1200" dirty="0"/>
              <a:t>, 7, 3, 199-215. o.</a:t>
            </a:r>
          </a:p>
          <a:p>
            <a:r>
              <a:rPr lang="hu-HU" sz="1200" b="1" dirty="0" err="1"/>
              <a:t>Beshears</a:t>
            </a:r>
            <a:r>
              <a:rPr lang="hu-HU" sz="1200" b="1" dirty="0"/>
              <a:t>, J. ­– </a:t>
            </a:r>
            <a:r>
              <a:rPr lang="hu-HU" sz="1200" b="1" dirty="0" err="1"/>
              <a:t>Choi</a:t>
            </a:r>
            <a:r>
              <a:rPr lang="hu-HU" sz="1200" b="1" dirty="0"/>
              <a:t>, J. J. ­– </a:t>
            </a:r>
            <a:r>
              <a:rPr lang="hu-HU" sz="1200" b="1" dirty="0" err="1"/>
              <a:t>Laibson</a:t>
            </a:r>
            <a:r>
              <a:rPr lang="hu-HU" sz="1200" b="1" dirty="0"/>
              <a:t>, D. ­–  </a:t>
            </a:r>
            <a:r>
              <a:rPr lang="hu-HU" sz="1200" b="1" dirty="0" err="1"/>
              <a:t>Madrian</a:t>
            </a:r>
            <a:r>
              <a:rPr lang="hu-HU" sz="1200" b="1" dirty="0"/>
              <a:t>, B. C. (2008)</a:t>
            </a:r>
            <a:r>
              <a:rPr lang="hu-HU" sz="1200" dirty="0"/>
              <a:t>: </a:t>
            </a:r>
            <a:r>
              <a:rPr lang="hu-HU" sz="1200" dirty="0" err="1"/>
              <a:t>How</a:t>
            </a:r>
            <a:r>
              <a:rPr lang="hu-HU" sz="1200" dirty="0"/>
              <a:t> </a:t>
            </a:r>
            <a:r>
              <a:rPr lang="hu-HU" sz="1200" dirty="0" err="1"/>
              <a:t>are</a:t>
            </a:r>
            <a:r>
              <a:rPr lang="hu-HU" sz="1200" dirty="0"/>
              <a:t> </a:t>
            </a:r>
            <a:r>
              <a:rPr lang="hu-HU" sz="1200" dirty="0" err="1"/>
              <a:t>preferences</a:t>
            </a:r>
            <a:r>
              <a:rPr lang="hu-HU" sz="1200" dirty="0"/>
              <a:t> </a:t>
            </a:r>
            <a:r>
              <a:rPr lang="hu-HU" sz="1200" dirty="0" err="1"/>
              <a:t>revealed</a:t>
            </a:r>
            <a:r>
              <a:rPr lang="hu-HU" sz="1200" dirty="0"/>
              <a:t>? </a:t>
            </a:r>
            <a:r>
              <a:rPr lang="hu-HU" sz="1200" i="1" dirty="0"/>
              <a:t>Journal of Public </a:t>
            </a:r>
            <a:r>
              <a:rPr lang="hu-HU" sz="1200" i="1" dirty="0" err="1"/>
              <a:t>Economics</a:t>
            </a:r>
            <a:r>
              <a:rPr lang="hu-HU" sz="1200" dirty="0"/>
              <a:t>, 92, 8-9, 1787-1794. o.</a:t>
            </a:r>
            <a:endParaRPr lang="hu-HU" sz="1200" b="1" dirty="0"/>
          </a:p>
          <a:p>
            <a:r>
              <a:rPr lang="hu-HU" sz="1200" dirty="0"/>
              <a:t> </a:t>
            </a:r>
            <a:r>
              <a:rPr lang="hu-HU" sz="1200" b="1" dirty="0" err="1" smtClean="0"/>
              <a:t>Bettman</a:t>
            </a:r>
            <a:r>
              <a:rPr lang="hu-HU" sz="1200" b="1" dirty="0"/>
              <a:t>, J. R. ­–  </a:t>
            </a:r>
            <a:r>
              <a:rPr lang="hu-HU" sz="1200" b="1" dirty="0" err="1"/>
              <a:t>Luce</a:t>
            </a:r>
            <a:r>
              <a:rPr lang="hu-HU" sz="1200" b="1" dirty="0"/>
              <a:t>, M.F. ­–  </a:t>
            </a:r>
            <a:r>
              <a:rPr lang="hu-HU" sz="1200" b="1" dirty="0" err="1"/>
              <a:t>Payne</a:t>
            </a:r>
            <a:r>
              <a:rPr lang="hu-HU" sz="1200" b="1" dirty="0"/>
              <a:t>, J. W. (1998)</a:t>
            </a:r>
            <a:r>
              <a:rPr lang="hu-HU" sz="1200" dirty="0"/>
              <a:t>: </a:t>
            </a:r>
            <a:r>
              <a:rPr lang="hu-HU" sz="1200" dirty="0" err="1"/>
              <a:t>Constructive</a:t>
            </a:r>
            <a:r>
              <a:rPr lang="hu-HU" sz="1200" dirty="0"/>
              <a:t> </a:t>
            </a:r>
            <a:r>
              <a:rPr lang="hu-HU" sz="1200" dirty="0" err="1"/>
              <a:t>Consumer</a:t>
            </a:r>
            <a:r>
              <a:rPr lang="hu-HU" sz="1200" dirty="0"/>
              <a:t> </a:t>
            </a:r>
            <a:r>
              <a:rPr lang="hu-HU" sz="1200" dirty="0" err="1"/>
              <a:t>Choice</a:t>
            </a:r>
            <a:r>
              <a:rPr lang="hu-HU" sz="1200" dirty="0"/>
              <a:t>  </a:t>
            </a:r>
            <a:r>
              <a:rPr lang="hu-HU" sz="1200" dirty="0" err="1"/>
              <a:t>Processes</a:t>
            </a:r>
            <a:r>
              <a:rPr lang="hu-HU" sz="1200" dirty="0"/>
              <a:t>. </a:t>
            </a:r>
            <a:r>
              <a:rPr lang="hu-HU" sz="1200" i="1" dirty="0"/>
              <a:t>Journal of </a:t>
            </a:r>
            <a:r>
              <a:rPr lang="hu-HU" sz="1200" i="1" dirty="0" err="1"/>
              <a:t>Consumer</a:t>
            </a:r>
            <a:r>
              <a:rPr lang="hu-HU" sz="1200" i="1" dirty="0"/>
              <a:t> Research</a:t>
            </a:r>
            <a:r>
              <a:rPr lang="hu-HU" sz="1200" dirty="0"/>
              <a:t>, 25, 187–217. </a:t>
            </a:r>
            <a:r>
              <a:rPr lang="hu-HU" sz="1200" dirty="0" smtClean="0"/>
              <a:t>o</a:t>
            </a:r>
          </a:p>
          <a:p>
            <a:r>
              <a:rPr lang="hu-HU" sz="1200" b="1" dirty="0" err="1"/>
              <a:t>Chelladurai</a:t>
            </a:r>
            <a:r>
              <a:rPr lang="hu-HU" sz="1200" b="1" dirty="0"/>
              <a:t>, P. – </a:t>
            </a:r>
            <a:r>
              <a:rPr lang="hu-HU" sz="1200" b="1" dirty="0" err="1"/>
              <a:t>Chang</a:t>
            </a:r>
            <a:r>
              <a:rPr lang="hu-HU" sz="1200" b="1" dirty="0"/>
              <a:t>, K. (2000)</a:t>
            </a:r>
            <a:r>
              <a:rPr lang="hu-HU" sz="1200" dirty="0"/>
              <a:t>: </a:t>
            </a:r>
            <a:r>
              <a:rPr lang="hu-HU" sz="1200" dirty="0" err="1"/>
              <a:t>Targets</a:t>
            </a:r>
            <a:r>
              <a:rPr lang="hu-HU" sz="1200" dirty="0"/>
              <a:t> and </a:t>
            </a:r>
            <a:r>
              <a:rPr lang="hu-HU" sz="1200" dirty="0" err="1"/>
              <a:t>standards</a:t>
            </a:r>
            <a:r>
              <a:rPr lang="hu-HU" sz="1200" dirty="0"/>
              <a:t> of </a:t>
            </a:r>
            <a:r>
              <a:rPr lang="hu-HU" sz="1200" dirty="0" err="1"/>
              <a:t>quality</a:t>
            </a:r>
            <a:r>
              <a:rPr lang="hu-HU" sz="1200" dirty="0"/>
              <a:t> </a:t>
            </a:r>
            <a:r>
              <a:rPr lang="hu-HU" sz="1200" dirty="0" err="1"/>
              <a:t>in</a:t>
            </a:r>
            <a:r>
              <a:rPr lang="hu-HU" sz="1200" dirty="0"/>
              <a:t> sport </a:t>
            </a:r>
            <a:r>
              <a:rPr lang="hu-HU" sz="1200" dirty="0" err="1"/>
              <a:t>services</a:t>
            </a:r>
            <a:r>
              <a:rPr lang="hu-HU" sz="1200" i="1" dirty="0"/>
              <a:t>. Sport Management </a:t>
            </a:r>
            <a:r>
              <a:rPr lang="hu-HU" sz="1200" i="1" dirty="0" err="1"/>
              <a:t>Review</a:t>
            </a:r>
            <a:r>
              <a:rPr lang="hu-HU" sz="1200" dirty="0"/>
              <a:t>, 3, 1, 1-22. o</a:t>
            </a:r>
            <a:r>
              <a:rPr lang="hu-HU" sz="1200" dirty="0" smtClean="0"/>
              <a:t>.</a:t>
            </a:r>
          </a:p>
          <a:p>
            <a:r>
              <a:rPr lang="hu-HU" sz="1200" b="1" dirty="0" err="1"/>
              <a:t>Clarkson</a:t>
            </a:r>
            <a:r>
              <a:rPr lang="hu-HU" sz="1200" b="1" dirty="0"/>
              <a:t>, M. B. E. (1995)</a:t>
            </a:r>
            <a:r>
              <a:rPr lang="hu-HU" sz="1200" dirty="0"/>
              <a:t>: A </a:t>
            </a:r>
            <a:r>
              <a:rPr lang="hu-HU" sz="1200" dirty="0" err="1"/>
              <a:t>stakeholder</a:t>
            </a:r>
            <a:r>
              <a:rPr lang="hu-HU" sz="1200" dirty="0"/>
              <a:t> </a:t>
            </a:r>
            <a:r>
              <a:rPr lang="hu-HU" sz="1200" dirty="0" err="1"/>
              <a:t>framework</a:t>
            </a:r>
            <a:r>
              <a:rPr lang="hu-HU" sz="1200" dirty="0"/>
              <a:t> </a:t>
            </a:r>
            <a:r>
              <a:rPr lang="hu-HU" sz="1200" dirty="0" err="1"/>
              <a:t>for</a:t>
            </a:r>
            <a:r>
              <a:rPr lang="hu-HU" sz="1200" dirty="0"/>
              <a:t> </a:t>
            </a:r>
            <a:r>
              <a:rPr lang="hu-HU" sz="1200" dirty="0" err="1"/>
              <a:t>analysing</a:t>
            </a:r>
            <a:r>
              <a:rPr lang="hu-HU" sz="1200" dirty="0"/>
              <a:t> and </a:t>
            </a:r>
            <a:r>
              <a:rPr lang="hu-HU" sz="1200" dirty="0" err="1"/>
              <a:t>evaluating</a:t>
            </a:r>
            <a:r>
              <a:rPr lang="hu-HU" sz="1200" dirty="0"/>
              <a:t> </a:t>
            </a:r>
            <a:r>
              <a:rPr lang="hu-HU" sz="1200" dirty="0" err="1"/>
              <a:t>corporate</a:t>
            </a:r>
            <a:r>
              <a:rPr lang="hu-HU" sz="1200" dirty="0"/>
              <a:t> </a:t>
            </a:r>
            <a:r>
              <a:rPr lang="hu-HU" sz="1200" dirty="0" err="1"/>
              <a:t>social</a:t>
            </a:r>
            <a:r>
              <a:rPr lang="hu-HU" sz="1200" dirty="0"/>
              <a:t> performance. </a:t>
            </a:r>
            <a:r>
              <a:rPr lang="hu-HU" sz="1200" i="1" dirty="0" err="1"/>
              <a:t>Academy</a:t>
            </a:r>
            <a:r>
              <a:rPr lang="hu-HU" sz="1200" i="1" dirty="0"/>
              <a:t> of Management </a:t>
            </a:r>
            <a:r>
              <a:rPr lang="hu-HU" sz="1200" i="1" dirty="0" err="1"/>
              <a:t>Review</a:t>
            </a:r>
            <a:r>
              <a:rPr lang="hu-HU" sz="1200" dirty="0"/>
              <a:t>, 20, 92–117. o.</a:t>
            </a:r>
          </a:p>
          <a:p>
            <a:r>
              <a:rPr lang="hu-HU" sz="1200" b="1" dirty="0"/>
              <a:t>Costa, A.C. (2005)</a:t>
            </a:r>
            <a:r>
              <a:rPr lang="hu-HU" sz="1200" dirty="0"/>
              <a:t>: The status and </a:t>
            </a:r>
            <a:r>
              <a:rPr lang="hu-HU" sz="1200" dirty="0" err="1"/>
              <a:t>future</a:t>
            </a:r>
            <a:r>
              <a:rPr lang="hu-HU" sz="1200" dirty="0"/>
              <a:t> of sport management: A Delphi </a:t>
            </a:r>
            <a:r>
              <a:rPr lang="hu-HU" sz="1200" dirty="0" err="1"/>
              <a:t>study</a:t>
            </a:r>
            <a:r>
              <a:rPr lang="hu-HU" sz="1200" dirty="0"/>
              <a:t>. </a:t>
            </a:r>
            <a:r>
              <a:rPr lang="hu-HU" sz="1200" i="1" dirty="0"/>
              <a:t>Journal of Sport Management</a:t>
            </a:r>
            <a:r>
              <a:rPr lang="hu-HU" sz="1200" dirty="0"/>
              <a:t>. 19, 2, 117-142. o.</a:t>
            </a:r>
          </a:p>
          <a:p>
            <a:endParaRPr lang="hu-HU" sz="1200" dirty="0"/>
          </a:p>
          <a:p>
            <a:pPr algn="just"/>
            <a:endParaRPr lang="hu-HU" sz="1200" dirty="0" smtClean="0"/>
          </a:p>
          <a:p>
            <a:pPr algn="just"/>
            <a:endParaRPr lang="hu-HU" sz="120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EA74E-6322-4324-B7DF-B1E3FF501917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5183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4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908720"/>
          </a:xfrm>
        </p:spPr>
        <p:txBody>
          <a:bodyPr/>
          <a:lstStyle/>
          <a:p>
            <a:pPr algn="ctr"/>
            <a:r>
              <a:rPr lang="hu-HU" sz="3300" dirty="0" smtClean="0">
                <a:latin typeface="Georgia" pitchFamily="18" charset="0"/>
              </a:rPr>
              <a:t>Válogatott forráselőzmények</a:t>
            </a:r>
            <a:endParaRPr lang="en-GB" sz="3300" dirty="0" smtClean="0">
              <a:latin typeface="Georgia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763688" y="980728"/>
            <a:ext cx="71287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200" b="1" dirty="0"/>
              <a:t>Dénes F. – </a:t>
            </a:r>
            <a:r>
              <a:rPr lang="hu-HU" sz="1200" b="1" dirty="0" err="1"/>
              <a:t>Misovicz</a:t>
            </a:r>
            <a:r>
              <a:rPr lang="hu-HU" sz="1200" b="1" dirty="0"/>
              <a:t> T. (1994)</a:t>
            </a:r>
            <a:r>
              <a:rPr lang="hu-HU" sz="1200" dirty="0"/>
              <a:t>: Bevezetés a sportökonómiába. </a:t>
            </a:r>
            <a:r>
              <a:rPr lang="hu-HU" sz="1200" i="1" dirty="0"/>
              <a:t>Vezetéstudomány</a:t>
            </a:r>
            <a:r>
              <a:rPr lang="hu-HU" sz="1200" dirty="0"/>
              <a:t>, 25, 3, 57-61. o.</a:t>
            </a:r>
          </a:p>
          <a:p>
            <a:r>
              <a:rPr lang="hu-HU" sz="1200" b="1" dirty="0"/>
              <a:t>Dénes F. (1998)</a:t>
            </a:r>
            <a:r>
              <a:rPr lang="hu-HU" sz="1200" dirty="0"/>
              <a:t>: A futball eladása a közönségnek. </a:t>
            </a:r>
            <a:r>
              <a:rPr lang="hu-HU" sz="1200" i="1" dirty="0"/>
              <a:t>Marketing &amp; Menedzsment</a:t>
            </a:r>
            <a:r>
              <a:rPr lang="hu-HU" sz="1200" dirty="0"/>
              <a:t>, 5, 59-63. o.</a:t>
            </a:r>
          </a:p>
          <a:p>
            <a:r>
              <a:rPr lang="hu-HU" sz="1200" b="1" dirty="0" err="1"/>
              <a:t>Donaldson</a:t>
            </a:r>
            <a:r>
              <a:rPr lang="hu-HU" sz="1200" b="1" dirty="0"/>
              <a:t>, T., &amp; </a:t>
            </a:r>
            <a:r>
              <a:rPr lang="hu-HU" sz="1200" b="1" dirty="0" err="1"/>
              <a:t>Preston</a:t>
            </a:r>
            <a:r>
              <a:rPr lang="hu-HU" sz="1200" b="1" dirty="0"/>
              <a:t>, L. E. (1995)</a:t>
            </a:r>
            <a:r>
              <a:rPr lang="hu-HU" sz="1200" dirty="0"/>
              <a:t>: The </a:t>
            </a:r>
            <a:r>
              <a:rPr lang="hu-HU" sz="1200" dirty="0" err="1"/>
              <a:t>stakeholder</a:t>
            </a:r>
            <a:r>
              <a:rPr lang="hu-HU" sz="1200" dirty="0"/>
              <a:t> </a:t>
            </a:r>
            <a:r>
              <a:rPr lang="hu-HU" sz="1200" dirty="0" err="1"/>
              <a:t>theory</a:t>
            </a:r>
            <a:r>
              <a:rPr lang="hu-HU" sz="1200" dirty="0"/>
              <a:t> of </a:t>
            </a:r>
            <a:r>
              <a:rPr lang="hu-HU" sz="1200" dirty="0" err="1"/>
              <a:t>the</a:t>
            </a:r>
            <a:r>
              <a:rPr lang="hu-HU" sz="1200" dirty="0"/>
              <a:t> </a:t>
            </a:r>
            <a:r>
              <a:rPr lang="hu-HU" sz="1200" dirty="0" err="1"/>
              <a:t>corporation</a:t>
            </a:r>
            <a:r>
              <a:rPr lang="hu-HU" sz="1200" dirty="0"/>
              <a:t>: </a:t>
            </a:r>
            <a:r>
              <a:rPr lang="hu-HU" sz="1200" dirty="0" err="1"/>
              <a:t>Concepts</a:t>
            </a:r>
            <a:r>
              <a:rPr lang="hu-HU" sz="1200" dirty="0"/>
              <a:t>, </a:t>
            </a:r>
            <a:r>
              <a:rPr lang="hu-HU" sz="1200" dirty="0" err="1"/>
              <a:t>evidence</a:t>
            </a:r>
            <a:r>
              <a:rPr lang="hu-HU" sz="1200" dirty="0"/>
              <a:t> and </a:t>
            </a:r>
            <a:r>
              <a:rPr lang="hu-HU" sz="1200" dirty="0" err="1"/>
              <a:t>implications</a:t>
            </a:r>
            <a:r>
              <a:rPr lang="hu-HU" sz="1200" dirty="0"/>
              <a:t>. </a:t>
            </a:r>
            <a:r>
              <a:rPr lang="hu-HU" sz="1200" i="1" dirty="0" err="1"/>
              <a:t>Academy</a:t>
            </a:r>
            <a:r>
              <a:rPr lang="hu-HU" sz="1200" i="1" dirty="0"/>
              <a:t> of Management </a:t>
            </a:r>
            <a:r>
              <a:rPr lang="hu-HU" sz="1200" i="1" dirty="0" err="1"/>
              <a:t>Review</a:t>
            </a:r>
            <a:r>
              <a:rPr lang="hu-HU" sz="1200" dirty="0"/>
              <a:t>, 20, 65–91. o.</a:t>
            </a:r>
          </a:p>
          <a:p>
            <a:r>
              <a:rPr lang="hu-HU" sz="1200" b="1" dirty="0" err="1"/>
              <a:t>Földesiné</a:t>
            </a:r>
            <a:r>
              <a:rPr lang="hu-HU" sz="1200" b="1" dirty="0"/>
              <a:t> </a:t>
            </a:r>
            <a:r>
              <a:rPr lang="hu-HU" sz="1200" b="1" dirty="0" err="1"/>
              <a:t>Sz.Gy</a:t>
            </a:r>
            <a:r>
              <a:rPr lang="hu-HU" sz="1200" b="1" dirty="0"/>
              <a:t>. (2009)</a:t>
            </a:r>
            <a:r>
              <a:rPr lang="hu-HU" sz="1200" dirty="0"/>
              <a:t>: </a:t>
            </a:r>
            <a:r>
              <a:rPr lang="hu-HU" sz="1200" i="1" dirty="0"/>
              <a:t>Szabadidősport – életmód – sportpolitika</a:t>
            </a:r>
            <a:r>
              <a:rPr lang="hu-HU" sz="1200" dirty="0"/>
              <a:t>. Hazai és nemzetközi tendenciák. </a:t>
            </a:r>
            <a:r>
              <a:rPr lang="hu-HU" sz="1200" dirty="0" err="1"/>
              <a:t>In</a:t>
            </a:r>
            <a:r>
              <a:rPr lang="hu-HU" sz="1200" dirty="0"/>
              <a:t>.: </a:t>
            </a:r>
            <a:r>
              <a:rPr lang="hu-HU" sz="1200" dirty="0" err="1"/>
              <a:t>Salga</a:t>
            </a:r>
            <a:r>
              <a:rPr lang="hu-HU" sz="1200" dirty="0"/>
              <a:t>, P. (szerk. 2009): Útban a sportoló nemzet felé. Elvek és tények a magyar szabadidősportban. Nemzeti Szabadidősport Szövetség, Budapest</a:t>
            </a:r>
          </a:p>
          <a:p>
            <a:r>
              <a:rPr lang="hu-HU" sz="1200" b="1" dirty="0"/>
              <a:t>Freeman, R. E. (1984)</a:t>
            </a:r>
            <a:r>
              <a:rPr lang="hu-HU" sz="1200" dirty="0"/>
              <a:t>: </a:t>
            </a:r>
            <a:r>
              <a:rPr lang="hu-HU" sz="1200" dirty="0" err="1"/>
              <a:t>Strategic</a:t>
            </a:r>
            <a:r>
              <a:rPr lang="hu-HU" sz="1200" dirty="0"/>
              <a:t> management: </a:t>
            </a:r>
            <a:r>
              <a:rPr lang="hu-HU" sz="1200" i="1" dirty="0"/>
              <a:t>A </a:t>
            </a:r>
            <a:r>
              <a:rPr lang="hu-HU" sz="1200" i="1" dirty="0" err="1"/>
              <a:t>stakeholder</a:t>
            </a:r>
            <a:r>
              <a:rPr lang="hu-HU" sz="1200" i="1" dirty="0"/>
              <a:t> </a:t>
            </a:r>
            <a:r>
              <a:rPr lang="hu-HU" sz="1200" i="1" dirty="0" err="1"/>
              <a:t>approach</a:t>
            </a:r>
            <a:r>
              <a:rPr lang="hu-HU" sz="1200" dirty="0"/>
              <a:t>. Boston: </a:t>
            </a:r>
            <a:r>
              <a:rPr lang="hu-HU" sz="1200" dirty="0" err="1"/>
              <a:t>Pitman</a:t>
            </a:r>
            <a:r>
              <a:rPr lang="hu-HU" sz="1200" dirty="0"/>
              <a:t> Publishing.</a:t>
            </a:r>
          </a:p>
          <a:p>
            <a:r>
              <a:rPr lang="en-US" sz="1200" b="1" dirty="0" smtClean="0"/>
              <a:t>G</a:t>
            </a:r>
            <a:r>
              <a:rPr lang="hu-HU" sz="1200" b="1" dirty="0" smtClean="0"/>
              <a:t>.</a:t>
            </a:r>
            <a:r>
              <a:rPr lang="en-US" sz="1200" b="1" dirty="0" smtClean="0"/>
              <a:t> </a:t>
            </a:r>
            <a:r>
              <a:rPr lang="en-US" sz="1200" b="1" dirty="0" err="1"/>
              <a:t>Starhon</a:t>
            </a:r>
            <a:r>
              <a:rPr lang="en-US" sz="1200" b="1" dirty="0"/>
              <a:t> K. – </a:t>
            </a:r>
            <a:r>
              <a:rPr lang="en-US" sz="1200" b="1" dirty="0" err="1"/>
              <a:t>Savella</a:t>
            </a:r>
            <a:r>
              <a:rPr lang="en-US" sz="1200" b="1" dirty="0"/>
              <a:t> O. – </a:t>
            </a:r>
            <a:r>
              <a:rPr lang="en-US" sz="1200" b="1" dirty="0" err="1"/>
              <a:t>Hargitai</a:t>
            </a:r>
            <a:r>
              <a:rPr lang="en-US" sz="1200" b="1" dirty="0"/>
              <a:t> D. M. </a:t>
            </a:r>
            <a:r>
              <a:rPr lang="en-US" sz="1200" dirty="0"/>
              <a:t>(2013): Tourism habits of handball match visitors. Rimini World Leisure Congress Book of Abstract p. 50. (ISBN: 978-1-881516-09-5). Conference: </a:t>
            </a:r>
            <a:r>
              <a:rPr lang="en-US" sz="1200" dirty="0" smtClean="0"/>
              <a:t>Rimini</a:t>
            </a:r>
            <a:endParaRPr lang="hu-HU" sz="1200" dirty="0" smtClean="0"/>
          </a:p>
          <a:p>
            <a:r>
              <a:rPr lang="en-US" sz="1200" b="1" dirty="0" err="1"/>
              <a:t>Starhon</a:t>
            </a:r>
            <a:r>
              <a:rPr lang="en-US" sz="1200" b="1" dirty="0"/>
              <a:t> K. G. - D. M. </a:t>
            </a:r>
            <a:r>
              <a:rPr lang="en-US" sz="1200" b="1" dirty="0" err="1"/>
              <a:t>Hargitai</a:t>
            </a:r>
            <a:r>
              <a:rPr lang="en-US" sz="1200" b="1" dirty="0"/>
              <a:t> – A. H. </a:t>
            </a:r>
            <a:r>
              <a:rPr lang="en-US" sz="1200" b="1" dirty="0" err="1"/>
              <a:t>Horváth</a:t>
            </a:r>
            <a:r>
              <a:rPr lang="en-US" sz="1200" b="1" dirty="0"/>
              <a:t> – O. </a:t>
            </a:r>
            <a:r>
              <a:rPr lang="en-US" sz="1200" b="1" dirty="0" err="1"/>
              <a:t>Savella</a:t>
            </a:r>
            <a:r>
              <a:rPr lang="en-US" sz="1200" b="1" dirty="0"/>
              <a:t> – B. </a:t>
            </a:r>
            <a:r>
              <a:rPr lang="en-US" sz="1200" b="1" dirty="0" err="1"/>
              <a:t>Dobay</a:t>
            </a:r>
            <a:r>
              <a:rPr lang="en-US" sz="1200" b="1" dirty="0"/>
              <a:t> – Ľ. </a:t>
            </a:r>
            <a:r>
              <a:rPr lang="en-US" sz="1200" b="1" dirty="0" err="1"/>
              <a:t>Jančoková</a:t>
            </a:r>
            <a:r>
              <a:rPr lang="en-US" sz="1200" b="1" dirty="0"/>
              <a:t> (2012)</a:t>
            </a:r>
            <a:r>
              <a:rPr lang="en-US" sz="1200" dirty="0"/>
              <a:t>: Inherent potential pedagogical opportunities in sport tourism. </a:t>
            </a:r>
            <a:r>
              <a:rPr lang="en-US" sz="1200" dirty="0" err="1"/>
              <a:t>Appereance</a:t>
            </a:r>
            <a:r>
              <a:rPr lang="en-US" sz="1200" dirty="0"/>
              <a:t> of health, activity as pedagogical values in leisure habits of passive sport tourist. (</a:t>
            </a:r>
            <a:r>
              <a:rPr lang="en-US" sz="1200" dirty="0" err="1"/>
              <a:t>Jorunal</a:t>
            </a:r>
            <a:r>
              <a:rPr lang="en-US" sz="1200" dirty="0"/>
              <a:t> of </a:t>
            </a:r>
            <a:r>
              <a:rPr lang="en-US" sz="1200" dirty="0" err="1"/>
              <a:t>Helat</a:t>
            </a:r>
            <a:r>
              <a:rPr lang="en-US" sz="1200" dirty="0"/>
              <a:t> Promotion and Recreation (2012; 2 (3) ICID: 1020157</a:t>
            </a:r>
            <a:r>
              <a:rPr lang="en-US" sz="1200" dirty="0" smtClean="0"/>
              <a:t>)</a:t>
            </a:r>
            <a:endParaRPr lang="hu-HU" sz="1200" dirty="0" smtClean="0"/>
          </a:p>
          <a:p>
            <a:r>
              <a:rPr lang="hu-HU" sz="1200" b="1" dirty="0" smtClean="0"/>
              <a:t>Gyömörei </a:t>
            </a:r>
            <a:r>
              <a:rPr lang="hu-HU" sz="1200" b="1" dirty="0"/>
              <a:t>T. (2014)</a:t>
            </a:r>
            <a:r>
              <a:rPr lang="hu-HU" sz="1200" dirty="0"/>
              <a:t>: Az önkormányzatok sportfinanszírozása Magyarországon. Regionális- és Gazdaságtudományi Kismonográfiák, </a:t>
            </a:r>
            <a:r>
              <a:rPr lang="hu-HU" sz="1200" dirty="0" err="1"/>
              <a:t>Publikon</a:t>
            </a:r>
            <a:r>
              <a:rPr lang="hu-HU" sz="1200" dirty="0"/>
              <a:t> Kiadó, </a:t>
            </a:r>
            <a:r>
              <a:rPr lang="hu-HU" sz="1200" dirty="0" smtClean="0"/>
              <a:t>Pécs-Győr</a:t>
            </a:r>
          </a:p>
          <a:p>
            <a:pPr lvl="0"/>
            <a:r>
              <a:rPr lang="hu-HU" sz="1200" b="1" dirty="0"/>
              <a:t>Gyulavári, Tamás (2011</a:t>
            </a:r>
            <a:r>
              <a:rPr lang="hu-HU" sz="1200" b="1" dirty="0" smtClean="0"/>
              <a:t>)</a:t>
            </a:r>
            <a:r>
              <a:rPr lang="hu-HU" sz="1200" dirty="0" smtClean="0"/>
              <a:t>:</a:t>
            </a:r>
            <a:r>
              <a:rPr lang="hu-HU" sz="1200" dirty="0"/>
              <a:t> </a:t>
            </a:r>
            <a:r>
              <a:rPr lang="hu-HU" sz="1200" i="1" dirty="0"/>
              <a:t>A CSR helye a marketing elméletben.</a:t>
            </a:r>
            <a:r>
              <a:rPr lang="hu-HU" sz="1200" dirty="0"/>
              <a:t> Pécsi Tudományegyetem, Közgazdaságtudományi Kar, Pécs, pp. 350-360. ISBN </a:t>
            </a:r>
            <a:r>
              <a:rPr lang="hu-HU" sz="1200" dirty="0" smtClean="0"/>
              <a:t>9789636423919</a:t>
            </a:r>
          </a:p>
          <a:p>
            <a:pPr lvl="0"/>
            <a:r>
              <a:rPr lang="en-US" sz="1200" b="1" dirty="0" err="1"/>
              <a:t>Hargitai</a:t>
            </a:r>
            <a:r>
              <a:rPr lang="en-US" sz="1200" b="1" dirty="0"/>
              <a:t> D. M. (2013)</a:t>
            </a:r>
            <a:r>
              <a:rPr lang="en-US" sz="1200" dirty="0"/>
              <a:t>: A </a:t>
            </a:r>
            <a:r>
              <a:rPr lang="en-US" sz="1200" dirty="0" err="1"/>
              <a:t>magyar</a:t>
            </a:r>
            <a:r>
              <a:rPr lang="en-US" sz="1200" dirty="0"/>
              <a:t> </a:t>
            </a:r>
            <a:r>
              <a:rPr lang="en-US" sz="1200" dirty="0" err="1"/>
              <a:t>sportszponzorációs</a:t>
            </a:r>
            <a:r>
              <a:rPr lang="en-US" sz="1200" dirty="0"/>
              <a:t> </a:t>
            </a:r>
            <a:r>
              <a:rPr lang="en-US" sz="1200" dirty="0" err="1"/>
              <a:t>piac</a:t>
            </a:r>
            <a:r>
              <a:rPr lang="en-US" sz="1200" dirty="0"/>
              <a:t> </a:t>
            </a:r>
            <a:r>
              <a:rPr lang="en-US" sz="1200" dirty="0" err="1"/>
              <a:t>Európa</a:t>
            </a:r>
            <a:r>
              <a:rPr lang="en-US" sz="1200" dirty="0"/>
              <a:t> </a:t>
            </a:r>
            <a:r>
              <a:rPr lang="en-US" sz="1200" dirty="0" err="1"/>
              <a:t>tükrében</a:t>
            </a:r>
            <a:r>
              <a:rPr lang="en-US" sz="1200" dirty="0"/>
              <a:t>. </a:t>
            </a:r>
            <a:r>
              <a:rPr lang="en-US" sz="1200" dirty="0" err="1"/>
              <a:t>Környezettudatos</a:t>
            </a:r>
            <a:r>
              <a:rPr lang="en-US" sz="1200" dirty="0"/>
              <a:t> </a:t>
            </a:r>
            <a:r>
              <a:rPr lang="en-US" sz="1200" dirty="0" err="1"/>
              <a:t>gazdálkodás</a:t>
            </a:r>
            <a:r>
              <a:rPr lang="en-US" sz="1200" dirty="0"/>
              <a:t> </a:t>
            </a:r>
            <a:r>
              <a:rPr lang="en-US" sz="1200" dirty="0" err="1"/>
              <a:t>és</a:t>
            </a:r>
            <a:r>
              <a:rPr lang="en-US" sz="1200" dirty="0"/>
              <a:t> </a:t>
            </a:r>
            <a:r>
              <a:rPr lang="en-US" sz="1200" dirty="0" err="1"/>
              <a:t>menedzsment</a:t>
            </a:r>
            <a:r>
              <a:rPr lang="en-US" sz="1200" dirty="0"/>
              <a:t>, pp. 328-332 (ISBN: 978-615-5192-20-3) </a:t>
            </a:r>
            <a:r>
              <a:rPr lang="en-US" sz="1200" dirty="0" err="1"/>
              <a:t>Konferencia</a:t>
            </a:r>
            <a:r>
              <a:rPr lang="en-US" sz="1200" dirty="0"/>
              <a:t>: </a:t>
            </a:r>
            <a:r>
              <a:rPr lang="en-US" sz="1200" dirty="0" err="1"/>
              <a:t>Kecskemét</a:t>
            </a:r>
            <a:r>
              <a:rPr lang="en-US" sz="1200" dirty="0"/>
              <a:t>. </a:t>
            </a:r>
            <a:endParaRPr lang="hu-HU" sz="1200" dirty="0"/>
          </a:p>
          <a:p>
            <a:r>
              <a:rPr lang="hu-HU" sz="1200" b="1" dirty="0" err="1"/>
              <a:t>Heffernan</a:t>
            </a:r>
            <a:r>
              <a:rPr lang="hu-HU" sz="1200" b="1" dirty="0"/>
              <a:t>, J. – O’</a:t>
            </a:r>
            <a:r>
              <a:rPr lang="hu-HU" sz="1200" b="1" dirty="0" err="1"/>
              <a:t>Brien</a:t>
            </a:r>
            <a:r>
              <a:rPr lang="hu-HU" sz="1200" b="1" dirty="0"/>
              <a:t>, D. (2010)</a:t>
            </a:r>
            <a:r>
              <a:rPr lang="hu-HU" sz="1200" dirty="0"/>
              <a:t>: </a:t>
            </a:r>
            <a:r>
              <a:rPr lang="hu-HU" sz="1200" dirty="0" err="1"/>
              <a:t>Stakeholder</a:t>
            </a:r>
            <a:r>
              <a:rPr lang="hu-HU" sz="1200" dirty="0"/>
              <a:t> </a:t>
            </a:r>
            <a:r>
              <a:rPr lang="hu-HU" sz="1200" dirty="0" err="1"/>
              <a:t>influence</a:t>
            </a:r>
            <a:r>
              <a:rPr lang="hu-HU" sz="1200" dirty="0"/>
              <a:t> </a:t>
            </a:r>
            <a:r>
              <a:rPr lang="hu-HU" sz="1200" dirty="0" err="1"/>
              <a:t>strategies</a:t>
            </a:r>
            <a:r>
              <a:rPr lang="hu-HU" sz="1200" dirty="0"/>
              <a:t> </a:t>
            </a:r>
            <a:r>
              <a:rPr lang="hu-HU" sz="1200" dirty="0" err="1"/>
              <a:t>in</a:t>
            </a:r>
            <a:r>
              <a:rPr lang="hu-HU" sz="1200" dirty="0"/>
              <a:t> </a:t>
            </a:r>
            <a:r>
              <a:rPr lang="hu-HU" sz="1200" dirty="0" err="1"/>
              <a:t>bidding</a:t>
            </a:r>
            <a:r>
              <a:rPr lang="hu-HU" sz="1200" dirty="0"/>
              <a:t> </a:t>
            </a:r>
            <a:r>
              <a:rPr lang="hu-HU" sz="1200" dirty="0" err="1"/>
              <a:t>for</a:t>
            </a:r>
            <a:r>
              <a:rPr lang="hu-HU" sz="1200" dirty="0"/>
              <a:t> a </a:t>
            </a:r>
            <a:r>
              <a:rPr lang="hu-HU" sz="1200" dirty="0" err="1"/>
              <a:t>professional</a:t>
            </a:r>
            <a:r>
              <a:rPr lang="hu-HU" sz="1200" dirty="0"/>
              <a:t> sport franchise </a:t>
            </a:r>
            <a:r>
              <a:rPr lang="hu-HU" sz="1200" dirty="0" err="1"/>
              <a:t>license</a:t>
            </a:r>
            <a:r>
              <a:rPr lang="hu-HU" sz="1200" dirty="0"/>
              <a:t>. </a:t>
            </a:r>
            <a:r>
              <a:rPr lang="hu-HU" sz="1200" i="1" dirty="0"/>
              <a:t>Sport Management </a:t>
            </a:r>
            <a:r>
              <a:rPr lang="hu-HU" sz="1200" i="1" dirty="0" err="1"/>
              <a:t>Review</a:t>
            </a:r>
            <a:r>
              <a:rPr lang="hu-HU" sz="1200" dirty="0"/>
              <a:t>, 13, 255-268. o.</a:t>
            </a:r>
          </a:p>
          <a:p>
            <a:r>
              <a:rPr lang="hu-HU" sz="1200" b="1" dirty="0"/>
              <a:t>Henderson, K.A. (2009)</a:t>
            </a:r>
            <a:r>
              <a:rPr lang="hu-HU" sz="1200" dirty="0"/>
              <a:t>: A paradox of sport management and </a:t>
            </a:r>
            <a:r>
              <a:rPr lang="hu-HU" sz="1200" dirty="0" err="1"/>
              <a:t>phisical</a:t>
            </a:r>
            <a:r>
              <a:rPr lang="hu-HU" sz="1200" dirty="0"/>
              <a:t> </a:t>
            </a:r>
            <a:r>
              <a:rPr lang="hu-HU" sz="1200" dirty="0" err="1"/>
              <a:t>activity</a:t>
            </a:r>
            <a:r>
              <a:rPr lang="hu-HU" sz="1200" dirty="0"/>
              <a:t> </a:t>
            </a:r>
            <a:r>
              <a:rPr lang="hu-HU" sz="1200" dirty="0" err="1"/>
              <a:t>interventions</a:t>
            </a:r>
            <a:r>
              <a:rPr lang="hu-HU" sz="1200" dirty="0"/>
              <a:t>. </a:t>
            </a:r>
            <a:r>
              <a:rPr lang="hu-HU" sz="1200" i="1" dirty="0"/>
              <a:t>Sport Management </a:t>
            </a:r>
            <a:r>
              <a:rPr lang="hu-HU" sz="1200" i="1" dirty="0" err="1"/>
              <a:t>Review</a:t>
            </a:r>
            <a:r>
              <a:rPr lang="hu-HU" sz="1200" dirty="0"/>
              <a:t>, 12,2, 57–65 o.</a:t>
            </a:r>
          </a:p>
          <a:p>
            <a:r>
              <a:rPr lang="en-GB" sz="1200" b="1" dirty="0" err="1"/>
              <a:t>Hledik</a:t>
            </a:r>
            <a:r>
              <a:rPr lang="en-GB" sz="1200" b="1" dirty="0"/>
              <a:t>, E</a:t>
            </a:r>
            <a:r>
              <a:rPr lang="hu-HU" sz="1200" b="1" dirty="0"/>
              <a:t>. (2012)</a:t>
            </a:r>
            <a:r>
              <a:rPr lang="hu-HU" sz="1200" dirty="0"/>
              <a:t>: </a:t>
            </a:r>
            <a:r>
              <a:rPr lang="hu-HU" sz="1200" dirty="0" err="1"/>
              <a:t>Attribute</a:t>
            </a:r>
            <a:r>
              <a:rPr lang="hu-HU" sz="1200" dirty="0"/>
              <a:t> </a:t>
            </a:r>
            <a:r>
              <a:rPr lang="hu-HU" sz="1200" dirty="0" err="1"/>
              <a:t>Preference</a:t>
            </a:r>
            <a:r>
              <a:rPr lang="hu-HU" sz="1200" dirty="0"/>
              <a:t> </a:t>
            </a:r>
            <a:r>
              <a:rPr lang="hu-HU" sz="1200" dirty="0" err="1"/>
              <a:t>Stability</a:t>
            </a:r>
            <a:r>
              <a:rPr lang="hu-HU" sz="1200" dirty="0"/>
              <a:t> </a:t>
            </a:r>
            <a:r>
              <a:rPr lang="hu-HU" sz="1200" dirty="0" err="1"/>
              <a:t>for</a:t>
            </a:r>
            <a:r>
              <a:rPr lang="hu-HU" sz="1200" dirty="0"/>
              <a:t> </a:t>
            </a:r>
            <a:r>
              <a:rPr lang="hu-HU" sz="1200" dirty="0" err="1"/>
              <a:t>Complex</a:t>
            </a:r>
            <a:r>
              <a:rPr lang="hu-HU" sz="1200" dirty="0"/>
              <a:t> Products. </a:t>
            </a:r>
            <a:r>
              <a:rPr lang="hu-HU" sz="1200" i="1" dirty="0"/>
              <a:t>Marketing &amp; Menedzsment,</a:t>
            </a:r>
            <a:r>
              <a:rPr lang="hu-HU" sz="1200" dirty="0"/>
              <a:t> 1-2, 104-112. o. </a:t>
            </a:r>
          </a:p>
          <a:p>
            <a:r>
              <a:rPr lang="hu-HU" sz="1200" b="1" dirty="0"/>
              <a:t>Hoffmann I. (2007)</a:t>
            </a:r>
            <a:r>
              <a:rPr lang="hu-HU" sz="1200" dirty="0"/>
              <a:t>: </a:t>
            </a:r>
            <a:r>
              <a:rPr lang="hu-HU" sz="1200" i="1" dirty="0"/>
              <a:t>Sport, marketing, szponzorálás</a:t>
            </a:r>
            <a:r>
              <a:rPr lang="hu-HU" sz="1200" dirty="0"/>
              <a:t>. Akadémiai Kiadó, Budapest</a:t>
            </a:r>
          </a:p>
          <a:p>
            <a:r>
              <a:rPr lang="hu-HU" sz="1200" b="1" dirty="0" err="1"/>
              <a:t>Hutchinson</a:t>
            </a:r>
            <a:r>
              <a:rPr lang="hu-HU" sz="1200" b="1" dirty="0"/>
              <a:t>, M. – </a:t>
            </a:r>
            <a:r>
              <a:rPr lang="hu-HU" sz="1200" b="1" dirty="0" err="1"/>
              <a:t>Bennett</a:t>
            </a:r>
            <a:r>
              <a:rPr lang="hu-HU" sz="1200" b="1" dirty="0"/>
              <a:t>, G. (2012)</a:t>
            </a:r>
            <a:r>
              <a:rPr lang="hu-HU" sz="1200" dirty="0"/>
              <a:t>: </a:t>
            </a:r>
            <a:r>
              <a:rPr lang="hu-HU" sz="1200" dirty="0" err="1"/>
              <a:t>Core</a:t>
            </a:r>
            <a:r>
              <a:rPr lang="hu-HU" sz="1200" dirty="0"/>
              <a:t> </a:t>
            </a:r>
            <a:r>
              <a:rPr lang="hu-HU" sz="1200" dirty="0" err="1"/>
              <a:t>values</a:t>
            </a:r>
            <a:r>
              <a:rPr lang="hu-HU" sz="1200" dirty="0"/>
              <a:t> </a:t>
            </a:r>
            <a:r>
              <a:rPr lang="hu-HU" sz="1200" dirty="0" err="1"/>
              <a:t>brand</a:t>
            </a:r>
            <a:r>
              <a:rPr lang="hu-HU" sz="1200" dirty="0"/>
              <a:t> building </a:t>
            </a:r>
            <a:r>
              <a:rPr lang="hu-HU" sz="1200" dirty="0" err="1"/>
              <a:t>in</a:t>
            </a:r>
            <a:r>
              <a:rPr lang="hu-HU" sz="1200" dirty="0"/>
              <a:t> sport: </a:t>
            </a:r>
            <a:r>
              <a:rPr lang="hu-HU" sz="1200" dirty="0" err="1"/>
              <a:t>Stakeholder</a:t>
            </a:r>
            <a:r>
              <a:rPr lang="hu-HU" sz="1200" dirty="0"/>
              <a:t> </a:t>
            </a:r>
            <a:r>
              <a:rPr lang="hu-HU" sz="1200" dirty="0" err="1"/>
              <a:t>attitudes</a:t>
            </a:r>
            <a:r>
              <a:rPr lang="hu-HU" sz="1200" dirty="0"/>
              <a:t> </a:t>
            </a:r>
            <a:r>
              <a:rPr lang="hu-HU" sz="1200" dirty="0" err="1"/>
              <a:t>towards</a:t>
            </a:r>
            <a:r>
              <a:rPr lang="hu-HU" sz="1200" dirty="0"/>
              <a:t> </a:t>
            </a:r>
            <a:r>
              <a:rPr lang="hu-HU" sz="1200" dirty="0" err="1"/>
              <a:t>intercollegiate</a:t>
            </a:r>
            <a:r>
              <a:rPr lang="hu-HU" sz="1200" dirty="0"/>
              <a:t> </a:t>
            </a:r>
            <a:r>
              <a:rPr lang="hu-HU" sz="1200" dirty="0" err="1"/>
              <a:t>athletics</a:t>
            </a:r>
            <a:r>
              <a:rPr lang="hu-HU" sz="1200" dirty="0"/>
              <a:t> and </a:t>
            </a:r>
            <a:r>
              <a:rPr lang="hu-HU" sz="1200" dirty="0" err="1"/>
              <a:t>university</a:t>
            </a:r>
            <a:r>
              <a:rPr lang="hu-HU" sz="1200" dirty="0"/>
              <a:t> </a:t>
            </a:r>
            <a:r>
              <a:rPr lang="hu-HU" sz="1200" dirty="0" err="1"/>
              <a:t>brand</a:t>
            </a:r>
            <a:r>
              <a:rPr lang="hu-HU" sz="1200" dirty="0"/>
              <a:t> </a:t>
            </a:r>
            <a:r>
              <a:rPr lang="hu-HU" sz="1200" dirty="0" err="1"/>
              <a:t>congruency</a:t>
            </a:r>
            <a:r>
              <a:rPr lang="hu-HU" sz="1200" dirty="0"/>
              <a:t>.</a:t>
            </a:r>
            <a:r>
              <a:rPr lang="hu-HU" sz="1200" i="1" dirty="0"/>
              <a:t> Sport Management </a:t>
            </a:r>
            <a:r>
              <a:rPr lang="hu-HU" sz="1200" i="1" dirty="0" err="1"/>
              <a:t>Review</a:t>
            </a:r>
            <a:r>
              <a:rPr lang="hu-HU" sz="1200" dirty="0"/>
              <a:t>, 15, 437-447. o.</a:t>
            </a:r>
          </a:p>
          <a:p>
            <a:r>
              <a:rPr lang="hu-HU" sz="1200" b="1" dirty="0" err="1"/>
              <a:t>Kassay</a:t>
            </a:r>
            <a:r>
              <a:rPr lang="hu-HU" sz="1200" b="1" dirty="0"/>
              <a:t> L. (2003)</a:t>
            </a:r>
            <a:r>
              <a:rPr lang="hu-HU" sz="1200" dirty="0"/>
              <a:t>: </a:t>
            </a:r>
            <a:r>
              <a:rPr lang="hu-HU" sz="1200" i="1" dirty="0"/>
              <a:t>A major </a:t>
            </a:r>
            <a:r>
              <a:rPr lang="hu-HU" sz="1200" i="1" dirty="0" err="1"/>
              <a:t>league-k</a:t>
            </a:r>
            <a:r>
              <a:rPr lang="hu-HU" sz="1200" i="1" dirty="0"/>
              <a:t> működése</a:t>
            </a:r>
            <a:r>
              <a:rPr lang="hu-HU" sz="1200" dirty="0"/>
              <a:t> – szöveggyűjtemény, BKÁE Sportgazdaságtani Kutatóközpont, </a:t>
            </a:r>
            <a:r>
              <a:rPr lang="hu-HU" sz="1200" dirty="0" smtClean="0"/>
              <a:t>Budapest</a:t>
            </a:r>
          </a:p>
          <a:p>
            <a:pPr lvl="0"/>
            <a:endParaRPr lang="hu-HU" sz="1200" dirty="0" smtClean="0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EA74E-6322-4324-B7DF-B1E3FF501917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819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4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908720"/>
          </a:xfrm>
        </p:spPr>
        <p:txBody>
          <a:bodyPr/>
          <a:lstStyle/>
          <a:p>
            <a:pPr algn="ctr"/>
            <a:r>
              <a:rPr lang="hu-HU" sz="3300" dirty="0" smtClean="0">
                <a:latin typeface="Georgia" pitchFamily="18" charset="0"/>
              </a:rPr>
              <a:t>Válogatott forráselőzmények</a:t>
            </a:r>
            <a:endParaRPr lang="en-GB" sz="3300" dirty="0" smtClean="0">
              <a:latin typeface="Georgia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763688" y="980728"/>
            <a:ext cx="71287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1200" b="1" dirty="0" err="1"/>
              <a:t>Kotler</a:t>
            </a:r>
            <a:r>
              <a:rPr lang="hu-HU" sz="1200" b="1" dirty="0"/>
              <a:t>, P. and Lee, N. (2005</a:t>
            </a:r>
            <a:r>
              <a:rPr lang="hu-HU" sz="1200" b="1" dirty="0" smtClean="0"/>
              <a:t>)</a:t>
            </a:r>
            <a:r>
              <a:rPr lang="hu-HU" sz="1200" dirty="0"/>
              <a:t>:</a:t>
            </a:r>
            <a:r>
              <a:rPr lang="hu-HU" sz="1200" dirty="0" smtClean="0"/>
              <a:t> </a:t>
            </a:r>
            <a:r>
              <a:rPr lang="hu-HU" sz="1200" i="1" dirty="0" err="1"/>
              <a:t>Corporate</a:t>
            </a:r>
            <a:r>
              <a:rPr lang="hu-HU" sz="1200" i="1" dirty="0"/>
              <a:t> </a:t>
            </a:r>
            <a:r>
              <a:rPr lang="hu-HU" sz="1200" i="1" dirty="0" err="1"/>
              <a:t>Social</a:t>
            </a:r>
            <a:r>
              <a:rPr lang="hu-HU" sz="1200" i="1" dirty="0"/>
              <a:t> </a:t>
            </a:r>
            <a:r>
              <a:rPr lang="hu-HU" sz="1200" i="1" dirty="0" err="1"/>
              <a:t>Responsibility</a:t>
            </a:r>
            <a:r>
              <a:rPr lang="hu-HU" sz="1200" i="1" dirty="0"/>
              <a:t>, </a:t>
            </a:r>
            <a:r>
              <a:rPr lang="hu-HU" sz="1200" i="1" dirty="0" err="1"/>
              <a:t>Doing</a:t>
            </a:r>
            <a:r>
              <a:rPr lang="hu-HU" sz="1200" i="1" dirty="0"/>
              <a:t> </a:t>
            </a:r>
            <a:r>
              <a:rPr lang="hu-HU" sz="1200" i="1" dirty="0" err="1"/>
              <a:t>the</a:t>
            </a:r>
            <a:r>
              <a:rPr lang="hu-HU" sz="1200" i="1" dirty="0"/>
              <a:t> Most Good </a:t>
            </a:r>
            <a:r>
              <a:rPr lang="hu-HU" sz="1200" i="1" dirty="0" err="1"/>
              <a:t>for</a:t>
            </a:r>
            <a:r>
              <a:rPr lang="hu-HU" sz="1200" i="1" dirty="0"/>
              <a:t> </a:t>
            </a:r>
            <a:r>
              <a:rPr lang="hu-HU" sz="1200" i="1" dirty="0" err="1"/>
              <a:t>Your</a:t>
            </a:r>
            <a:r>
              <a:rPr lang="hu-HU" sz="1200" i="1" dirty="0"/>
              <a:t> </a:t>
            </a:r>
            <a:r>
              <a:rPr lang="hu-HU" sz="1200" i="1" dirty="0" err="1"/>
              <a:t>Company</a:t>
            </a:r>
            <a:r>
              <a:rPr lang="hu-HU" sz="1200" i="1" dirty="0"/>
              <a:t> and </a:t>
            </a:r>
            <a:r>
              <a:rPr lang="hu-HU" sz="1200" i="1" dirty="0" err="1"/>
              <a:t>Your</a:t>
            </a:r>
            <a:r>
              <a:rPr lang="hu-HU" sz="1200" i="1" dirty="0"/>
              <a:t> </a:t>
            </a:r>
            <a:r>
              <a:rPr lang="hu-HU" sz="1200" i="1" dirty="0" err="1"/>
              <a:t>Cause</a:t>
            </a:r>
            <a:r>
              <a:rPr lang="hu-HU" sz="1200" i="1" dirty="0"/>
              <a:t>, </a:t>
            </a:r>
            <a:r>
              <a:rPr lang="hu-HU" sz="1200" dirty="0"/>
              <a:t>1st </a:t>
            </a:r>
            <a:r>
              <a:rPr lang="hu-HU" sz="1200" dirty="0" err="1"/>
              <a:t>edn</a:t>
            </a:r>
            <a:r>
              <a:rPr lang="hu-HU" sz="1200" dirty="0"/>
              <a:t>, </a:t>
            </a:r>
            <a:r>
              <a:rPr lang="hu-HU" sz="1200" dirty="0" err="1"/>
              <a:t>Wiley</a:t>
            </a:r>
            <a:r>
              <a:rPr lang="hu-HU" sz="1200" dirty="0"/>
              <a:t> &amp; </a:t>
            </a:r>
            <a:r>
              <a:rPr lang="hu-HU" sz="1200" dirty="0" err="1"/>
              <a:t>Sons</a:t>
            </a:r>
            <a:r>
              <a:rPr lang="hu-HU" sz="1200" dirty="0"/>
              <a:t>, </a:t>
            </a:r>
            <a:r>
              <a:rPr lang="hu-HU" sz="1200" dirty="0" err="1"/>
              <a:t>Hoboken</a:t>
            </a:r>
            <a:r>
              <a:rPr lang="hu-HU" sz="1200" dirty="0"/>
              <a:t>, NJ.</a:t>
            </a:r>
          </a:p>
          <a:p>
            <a:pPr lvl="0"/>
            <a:r>
              <a:rPr lang="hu-HU" sz="1200" b="1" dirty="0" err="1"/>
              <a:t>McWilliams</a:t>
            </a:r>
            <a:r>
              <a:rPr lang="hu-HU" sz="1200" b="1" dirty="0"/>
              <a:t>, A., </a:t>
            </a:r>
            <a:r>
              <a:rPr lang="hu-HU" sz="1200" b="1" dirty="0" err="1"/>
              <a:t>Siegel</a:t>
            </a:r>
            <a:r>
              <a:rPr lang="hu-HU" sz="1200" b="1" dirty="0"/>
              <a:t>, D. (</a:t>
            </a:r>
            <a:r>
              <a:rPr lang="hu-HU" sz="1200" b="1" dirty="0" smtClean="0"/>
              <a:t>2001</a:t>
            </a:r>
            <a:r>
              <a:rPr lang="hu-HU" sz="1200" b="1" dirty="0"/>
              <a:t>)</a:t>
            </a:r>
            <a:r>
              <a:rPr lang="hu-HU" sz="1200" dirty="0" smtClean="0"/>
              <a:t>: </a:t>
            </a:r>
            <a:r>
              <a:rPr lang="hu-HU" sz="1200" dirty="0" err="1"/>
              <a:t>Corporate</a:t>
            </a:r>
            <a:r>
              <a:rPr lang="hu-HU" sz="1200" dirty="0"/>
              <a:t> </a:t>
            </a:r>
            <a:r>
              <a:rPr lang="hu-HU" sz="1200" dirty="0" err="1"/>
              <a:t>Social</a:t>
            </a:r>
            <a:r>
              <a:rPr lang="hu-HU" sz="1200" dirty="0"/>
              <a:t> </a:t>
            </a:r>
            <a:r>
              <a:rPr lang="hu-HU" sz="1200" dirty="0" err="1"/>
              <a:t>Responsibility</a:t>
            </a:r>
            <a:r>
              <a:rPr lang="hu-HU" sz="1200" dirty="0"/>
              <a:t>: a </a:t>
            </a:r>
            <a:r>
              <a:rPr lang="hu-HU" sz="1200" dirty="0" err="1"/>
              <a:t>theory</a:t>
            </a:r>
            <a:r>
              <a:rPr lang="hu-HU" sz="1200" dirty="0"/>
              <a:t> of </a:t>
            </a:r>
            <a:r>
              <a:rPr lang="hu-HU" sz="1200" dirty="0" err="1"/>
              <a:t>the</a:t>
            </a:r>
            <a:r>
              <a:rPr lang="hu-HU" sz="1200" dirty="0"/>
              <a:t> </a:t>
            </a:r>
            <a:r>
              <a:rPr lang="hu-HU" sz="1200" dirty="0" err="1"/>
              <a:t>firm</a:t>
            </a:r>
            <a:r>
              <a:rPr lang="hu-HU" sz="1200" dirty="0"/>
              <a:t> </a:t>
            </a:r>
            <a:r>
              <a:rPr lang="hu-HU" sz="1200" dirty="0" err="1"/>
              <a:t>perspective</a:t>
            </a:r>
            <a:r>
              <a:rPr lang="hu-HU" sz="1200" dirty="0"/>
              <a:t>. </a:t>
            </a:r>
            <a:r>
              <a:rPr lang="hu-HU" sz="1200" dirty="0" err="1"/>
              <a:t>Academy</a:t>
            </a:r>
            <a:r>
              <a:rPr lang="hu-HU" sz="1200" dirty="0"/>
              <a:t> of Management </a:t>
            </a:r>
            <a:r>
              <a:rPr lang="hu-HU" sz="1200" dirty="0" err="1"/>
              <a:t>Review</a:t>
            </a:r>
            <a:r>
              <a:rPr lang="hu-HU" sz="1200" dirty="0"/>
              <a:t>, </a:t>
            </a:r>
            <a:r>
              <a:rPr lang="hu-HU" sz="1200" dirty="0" err="1"/>
              <a:t>Vol</a:t>
            </a:r>
            <a:r>
              <a:rPr lang="hu-HU" sz="1200" dirty="0"/>
              <a:t>. 26, No. 1, pp. 117-127</a:t>
            </a:r>
            <a:r>
              <a:rPr lang="hu-HU" sz="1200" dirty="0" smtClean="0"/>
              <a:t>.</a:t>
            </a:r>
          </a:p>
          <a:p>
            <a:pPr lvl="0"/>
            <a:r>
              <a:rPr lang="hu-HU" sz="1200" b="1" dirty="0" smtClean="0"/>
              <a:t>Majoros P (2014)</a:t>
            </a:r>
            <a:r>
              <a:rPr lang="hu-HU" sz="1200" dirty="0" smtClean="0"/>
              <a:t>: </a:t>
            </a:r>
            <a:r>
              <a:rPr lang="hu-HU" sz="1200" i="1" dirty="0" smtClean="0"/>
              <a:t>A kutatásmódszertan alapjai</a:t>
            </a:r>
            <a:r>
              <a:rPr lang="hu-HU" sz="1200" dirty="0" smtClean="0"/>
              <a:t>, Perfekt Kiadó</a:t>
            </a:r>
            <a:endParaRPr lang="hu-HU" sz="1200" dirty="0"/>
          </a:p>
          <a:p>
            <a:r>
              <a:rPr lang="hu-HU" sz="1200" b="1" dirty="0" err="1"/>
              <a:t>Misovicz</a:t>
            </a:r>
            <a:r>
              <a:rPr lang="hu-HU" sz="1200" b="1" dirty="0"/>
              <a:t> (szerk.) (1994)</a:t>
            </a:r>
            <a:r>
              <a:rPr lang="hu-HU" sz="1200" dirty="0"/>
              <a:t>: A sport társadalmi környezete – Sportszociológiai szöveggyűjtemény, AULA Kiadó, Budapest</a:t>
            </a:r>
            <a:endParaRPr lang="hu-HU" sz="1200" dirty="0" smtClean="0"/>
          </a:p>
          <a:p>
            <a:r>
              <a:rPr lang="hu-HU" sz="1200" b="1" dirty="0" smtClean="0"/>
              <a:t>Nádori </a:t>
            </a:r>
            <a:r>
              <a:rPr lang="hu-HU" sz="1200" b="1" dirty="0"/>
              <a:t>L. – Bátonyi V. (2003)</a:t>
            </a:r>
            <a:r>
              <a:rPr lang="hu-HU" sz="1200" dirty="0"/>
              <a:t>: </a:t>
            </a:r>
            <a:r>
              <a:rPr lang="hu-HU" sz="1200" i="1" dirty="0"/>
              <a:t>Európai Unió és a sport, Uniós csatlakozás a sportban</a:t>
            </a:r>
            <a:r>
              <a:rPr lang="hu-HU" sz="1200" dirty="0"/>
              <a:t>. Dialóg Campus  Kiadó, Budapest – Pécs </a:t>
            </a:r>
            <a:endParaRPr lang="hu-HU" sz="1200" dirty="0" smtClean="0"/>
          </a:p>
          <a:p>
            <a:r>
              <a:rPr lang="hu-HU" sz="1200" b="1" dirty="0" err="1" smtClean="0"/>
              <a:t>Platz</a:t>
            </a:r>
            <a:r>
              <a:rPr lang="hu-HU" sz="1200" b="1" dirty="0"/>
              <a:t>, P. – Veres, Z. (2014)</a:t>
            </a:r>
            <a:r>
              <a:rPr lang="hu-HU" sz="1200" dirty="0"/>
              <a:t>: </a:t>
            </a:r>
            <a:r>
              <a:rPr lang="hu-HU" sz="1200" dirty="0" err="1"/>
              <a:t>Understanding</a:t>
            </a:r>
            <a:r>
              <a:rPr lang="hu-HU" sz="1200" dirty="0"/>
              <a:t> </a:t>
            </a:r>
            <a:r>
              <a:rPr lang="hu-HU" sz="1200" dirty="0" err="1"/>
              <a:t>Consumer</a:t>
            </a:r>
            <a:r>
              <a:rPr lang="hu-HU" sz="1200" dirty="0"/>
              <a:t> </a:t>
            </a:r>
            <a:r>
              <a:rPr lang="hu-HU" sz="1200" dirty="0" err="1"/>
              <a:t>Preference</a:t>
            </a:r>
            <a:r>
              <a:rPr lang="hu-HU" sz="1200" dirty="0"/>
              <a:t> </a:t>
            </a:r>
            <a:r>
              <a:rPr lang="hu-HU" sz="1200" dirty="0" err="1"/>
              <a:t>Biases</a:t>
            </a:r>
            <a:r>
              <a:rPr lang="hu-HU" sz="1200" dirty="0"/>
              <a:t>. </a:t>
            </a:r>
            <a:r>
              <a:rPr lang="hu-HU" sz="1200" i="1" dirty="0"/>
              <a:t>Journal of </a:t>
            </a:r>
            <a:r>
              <a:rPr lang="hu-HU" sz="1200" i="1" dirty="0" err="1"/>
              <a:t>Applied</a:t>
            </a:r>
            <a:r>
              <a:rPr lang="hu-HU" sz="1200" i="1" dirty="0"/>
              <a:t> </a:t>
            </a:r>
            <a:r>
              <a:rPr lang="hu-HU" sz="1200" i="1" dirty="0" err="1"/>
              <a:t>Economics</a:t>
            </a:r>
            <a:r>
              <a:rPr lang="hu-HU" sz="1200" i="1" dirty="0"/>
              <a:t> and Business</a:t>
            </a:r>
            <a:r>
              <a:rPr lang="hu-HU" sz="1200" dirty="0"/>
              <a:t>, 2, 1, 105-119. o.</a:t>
            </a:r>
          </a:p>
          <a:p>
            <a:r>
              <a:rPr lang="hu-HU" sz="1200" b="1" dirty="0"/>
              <a:t>Sárközy Tamás (2002)</a:t>
            </a:r>
            <a:r>
              <a:rPr lang="hu-HU" sz="1200" dirty="0"/>
              <a:t>: </a:t>
            </a:r>
            <a:r>
              <a:rPr lang="hu-HU" sz="1200" i="1" dirty="0"/>
              <a:t>A Sporttörvény magyarázata</a:t>
            </a:r>
            <a:r>
              <a:rPr lang="hu-HU" sz="1200" dirty="0"/>
              <a:t>. HVGORAC Lap- és Könyvkiadó Kft</a:t>
            </a:r>
            <a:r>
              <a:rPr lang="hu-HU" sz="1200" dirty="0" smtClean="0"/>
              <a:t>.</a:t>
            </a:r>
          </a:p>
          <a:p>
            <a:r>
              <a:rPr lang="hu-HU" sz="1200" b="1" dirty="0" err="1" smtClean="0"/>
              <a:t>Scholz</a:t>
            </a:r>
            <a:r>
              <a:rPr lang="hu-HU" sz="1200" b="1" dirty="0"/>
              <a:t>, S. W. – </a:t>
            </a:r>
            <a:r>
              <a:rPr lang="hu-HU" sz="1200" b="1" dirty="0" err="1"/>
              <a:t>Meissner</a:t>
            </a:r>
            <a:r>
              <a:rPr lang="hu-HU" sz="1200" b="1" dirty="0"/>
              <a:t>, M. – </a:t>
            </a:r>
            <a:r>
              <a:rPr lang="hu-HU" sz="1200" b="1" dirty="0" err="1"/>
              <a:t>Decker</a:t>
            </a:r>
            <a:r>
              <a:rPr lang="hu-HU" sz="1200" b="1" dirty="0"/>
              <a:t>, R. (2010)</a:t>
            </a:r>
            <a:r>
              <a:rPr lang="hu-HU" sz="1200" dirty="0"/>
              <a:t>: </a:t>
            </a:r>
            <a:r>
              <a:rPr lang="hu-HU" sz="1200" dirty="0" err="1"/>
              <a:t>Measuring</a:t>
            </a:r>
            <a:r>
              <a:rPr lang="hu-HU" sz="1200" dirty="0"/>
              <a:t> </a:t>
            </a:r>
            <a:r>
              <a:rPr lang="hu-HU" sz="1200" dirty="0" err="1"/>
              <a:t>Consumer</a:t>
            </a:r>
            <a:r>
              <a:rPr lang="hu-HU" sz="1200" dirty="0"/>
              <a:t> </a:t>
            </a:r>
            <a:r>
              <a:rPr lang="hu-HU" sz="1200" dirty="0" err="1"/>
              <a:t>Preferences</a:t>
            </a:r>
            <a:r>
              <a:rPr lang="hu-HU" sz="1200" dirty="0"/>
              <a:t> </a:t>
            </a:r>
            <a:r>
              <a:rPr lang="hu-HU" sz="1200" dirty="0" err="1"/>
              <a:t>for</a:t>
            </a:r>
            <a:r>
              <a:rPr lang="hu-HU" sz="1200" dirty="0"/>
              <a:t> </a:t>
            </a:r>
            <a:r>
              <a:rPr lang="hu-HU" sz="1200" dirty="0" err="1"/>
              <a:t>Complex</a:t>
            </a:r>
            <a:r>
              <a:rPr lang="hu-HU" sz="1200" dirty="0"/>
              <a:t> Products: A </a:t>
            </a:r>
            <a:r>
              <a:rPr lang="hu-HU" sz="1200" dirty="0" err="1"/>
              <a:t>Compositional</a:t>
            </a:r>
            <a:r>
              <a:rPr lang="hu-HU" sz="1200" dirty="0"/>
              <a:t> </a:t>
            </a:r>
            <a:r>
              <a:rPr lang="hu-HU" sz="1200" dirty="0" err="1"/>
              <a:t>Approach</a:t>
            </a:r>
            <a:r>
              <a:rPr lang="hu-HU" sz="1200" dirty="0"/>
              <a:t> </a:t>
            </a:r>
            <a:r>
              <a:rPr lang="hu-HU" sz="1200" dirty="0" err="1"/>
              <a:t>Based</a:t>
            </a:r>
            <a:r>
              <a:rPr lang="hu-HU" sz="1200" dirty="0"/>
              <a:t> </a:t>
            </a:r>
            <a:r>
              <a:rPr lang="hu-HU" sz="1200" dirty="0" err="1"/>
              <a:t>on</a:t>
            </a:r>
            <a:r>
              <a:rPr lang="hu-HU" sz="1200" dirty="0"/>
              <a:t> </a:t>
            </a:r>
            <a:r>
              <a:rPr lang="hu-HU" sz="1200" dirty="0" err="1"/>
              <a:t>Paired</a:t>
            </a:r>
            <a:r>
              <a:rPr lang="hu-HU" sz="1200" dirty="0"/>
              <a:t> </a:t>
            </a:r>
            <a:r>
              <a:rPr lang="hu-HU" sz="1200" dirty="0" err="1"/>
              <a:t>Comparisons</a:t>
            </a:r>
            <a:r>
              <a:rPr lang="hu-HU" sz="1200" dirty="0"/>
              <a:t>. </a:t>
            </a:r>
            <a:r>
              <a:rPr lang="hu-HU" sz="1200" i="1" dirty="0"/>
              <a:t>Journal of Marketing Research</a:t>
            </a:r>
            <a:r>
              <a:rPr lang="hu-HU" sz="1200" dirty="0"/>
              <a:t>, 47, 4, 685-698. </a:t>
            </a:r>
            <a:r>
              <a:rPr lang="hu-HU" sz="1200" dirty="0" smtClean="0"/>
              <a:t>o</a:t>
            </a:r>
          </a:p>
          <a:p>
            <a:r>
              <a:rPr lang="en-US" sz="1200" b="1" dirty="0"/>
              <a:t>Stephenson, W. (</a:t>
            </a:r>
            <a:r>
              <a:rPr lang="en-US" sz="1200" b="1" dirty="0" smtClean="0"/>
              <a:t>1953)</a:t>
            </a:r>
            <a:r>
              <a:rPr lang="hu-HU" sz="1200" dirty="0"/>
              <a:t>:</a:t>
            </a:r>
            <a:r>
              <a:rPr lang="en-US" sz="1200" i="1" dirty="0" smtClean="0"/>
              <a:t>The </a:t>
            </a:r>
            <a:r>
              <a:rPr lang="en-US" sz="1200" i="1" dirty="0"/>
              <a:t>study of behavior: Q-technique and its methodology.</a:t>
            </a:r>
            <a:r>
              <a:rPr lang="en-US" sz="1200" dirty="0"/>
              <a:t> Chicago: University of Chicago Press.</a:t>
            </a:r>
            <a:r>
              <a:rPr lang="hu-HU" sz="1200" dirty="0" smtClean="0"/>
              <a:t>.</a:t>
            </a:r>
          </a:p>
          <a:p>
            <a:r>
              <a:rPr lang="hu-HU" sz="1200" b="1" dirty="0" err="1" smtClean="0"/>
              <a:t>Telcs</a:t>
            </a:r>
            <a:r>
              <a:rPr lang="hu-HU" sz="1200" b="1" dirty="0" smtClean="0"/>
              <a:t> A. – </a:t>
            </a:r>
            <a:r>
              <a:rPr lang="hu-HU" sz="1200" b="1" dirty="0" err="1" smtClean="0"/>
              <a:t>Kosztyán</a:t>
            </a:r>
            <a:r>
              <a:rPr lang="hu-HU" sz="1200" b="1" dirty="0" smtClean="0"/>
              <a:t> T. – Török Á (2013)</a:t>
            </a:r>
            <a:r>
              <a:rPr lang="hu-HU" sz="1200" dirty="0" smtClean="0"/>
              <a:t>: Hallgatói preferencia-sorrendek készítése az egyetemi jelentkezés alapján</a:t>
            </a:r>
            <a:r>
              <a:rPr lang="hu-HU" sz="1200" i="1" dirty="0" smtClean="0"/>
              <a:t>, Közgazdasági Szemle</a:t>
            </a:r>
            <a:r>
              <a:rPr lang="hu-HU" sz="1200" dirty="0" smtClean="0"/>
              <a:t>, IX., 290-317 o.</a:t>
            </a:r>
          </a:p>
          <a:p>
            <a:r>
              <a:rPr lang="hu-HU" sz="1200" b="1" dirty="0" smtClean="0"/>
              <a:t>Szabó </a:t>
            </a:r>
            <a:r>
              <a:rPr lang="hu-HU" sz="1200" b="1" dirty="0"/>
              <a:t>Á. (2012)</a:t>
            </a:r>
            <a:r>
              <a:rPr lang="hu-HU" sz="1200" dirty="0"/>
              <a:t>: A magyar szabadidősport működésének vizsgálata – piacok, értékteremtés, feladatok a szabadidősportban, Doktori (</a:t>
            </a:r>
            <a:r>
              <a:rPr lang="hu-HU" sz="1200" dirty="0" err="1"/>
              <a:t>Ph.D</a:t>
            </a:r>
            <a:r>
              <a:rPr lang="hu-HU" sz="1200" dirty="0"/>
              <a:t>.) értekezés, BKÁE Gazdálkodástani </a:t>
            </a:r>
            <a:r>
              <a:rPr lang="hu-HU" sz="1200" dirty="0" err="1"/>
              <a:t>Ph.D</a:t>
            </a:r>
            <a:r>
              <a:rPr lang="hu-HU" sz="1200" dirty="0"/>
              <a:t>. Program </a:t>
            </a:r>
          </a:p>
          <a:p>
            <a:r>
              <a:rPr lang="hu-HU" sz="1200" b="1" dirty="0"/>
              <a:t>Veres, Z. –  Tarján, T. – </a:t>
            </a:r>
            <a:r>
              <a:rPr lang="hu-HU" sz="1200" b="1" dirty="0" err="1"/>
              <a:t>Hámornik</a:t>
            </a:r>
            <a:r>
              <a:rPr lang="hu-HU" sz="1200" b="1" dirty="0"/>
              <a:t>, B.P. (2012)</a:t>
            </a:r>
            <a:r>
              <a:rPr lang="hu-HU" sz="1200" dirty="0"/>
              <a:t>: </a:t>
            </a:r>
            <a:r>
              <a:rPr lang="hu-HU" sz="1200" dirty="0" err="1"/>
              <a:t>Study</a:t>
            </a:r>
            <a:r>
              <a:rPr lang="hu-HU" sz="1200" dirty="0"/>
              <a:t> of </a:t>
            </a:r>
            <a:r>
              <a:rPr lang="hu-HU" sz="1200" dirty="0" err="1"/>
              <a:t>Intransitivity</a:t>
            </a:r>
            <a:r>
              <a:rPr lang="hu-HU" sz="1200" dirty="0"/>
              <a:t> </a:t>
            </a:r>
            <a:r>
              <a:rPr lang="hu-HU" sz="1200" dirty="0" err="1"/>
              <a:t>on</a:t>
            </a:r>
            <a:r>
              <a:rPr lang="hu-HU" sz="1200" dirty="0"/>
              <a:t> </a:t>
            </a:r>
            <a:r>
              <a:rPr lang="hu-HU" sz="1200" dirty="0" err="1"/>
              <a:t>Consumer</a:t>
            </a:r>
            <a:r>
              <a:rPr lang="hu-HU" sz="1200" dirty="0"/>
              <a:t>  </a:t>
            </a:r>
            <a:r>
              <a:rPr lang="hu-HU" sz="1200" dirty="0" err="1"/>
              <a:t>Choices</a:t>
            </a:r>
            <a:r>
              <a:rPr lang="hu-HU" sz="1200" dirty="0"/>
              <a:t>, </a:t>
            </a:r>
            <a:r>
              <a:rPr lang="hu-HU" sz="1200" dirty="0" err="1"/>
              <a:t>In</a:t>
            </a:r>
            <a:r>
              <a:rPr lang="hu-HU" sz="1200" dirty="0"/>
              <a:t> </a:t>
            </a:r>
            <a:r>
              <a:rPr lang="hu-HU" sz="1200" dirty="0" err="1"/>
              <a:t>Seung-Hee</a:t>
            </a:r>
            <a:r>
              <a:rPr lang="hu-HU" sz="1200" dirty="0"/>
              <a:t> Lee (</a:t>
            </a:r>
            <a:r>
              <a:rPr lang="hu-HU" sz="1200" dirty="0" err="1"/>
              <a:t>ed</a:t>
            </a:r>
            <a:r>
              <a:rPr lang="hu-HU" sz="1200" dirty="0"/>
              <a:t>.): </a:t>
            </a:r>
            <a:r>
              <a:rPr lang="hu-HU" sz="1200" i="1" dirty="0" err="1"/>
              <a:t>Proceedings</a:t>
            </a:r>
            <a:r>
              <a:rPr lang="hu-HU" sz="1200" i="1" dirty="0"/>
              <a:t> of </a:t>
            </a:r>
            <a:r>
              <a:rPr lang="hu-HU" sz="1200" i="1" dirty="0" err="1"/>
              <a:t>the</a:t>
            </a:r>
            <a:r>
              <a:rPr lang="hu-HU" sz="1200" i="1" dirty="0"/>
              <a:t> Global Marketing </a:t>
            </a:r>
            <a:r>
              <a:rPr lang="hu-HU" sz="1200" i="1" dirty="0" err="1"/>
              <a:t>Conference</a:t>
            </a:r>
            <a:r>
              <a:rPr lang="hu-HU" sz="1200" dirty="0"/>
              <a:t>, </a:t>
            </a:r>
            <a:r>
              <a:rPr lang="hu-HU" sz="1200" dirty="0" err="1"/>
              <a:t>Seoul</a:t>
            </a:r>
            <a:r>
              <a:rPr lang="hu-HU" sz="1200" dirty="0"/>
              <a:t>, </a:t>
            </a:r>
            <a:r>
              <a:rPr lang="hu-HU" sz="1200" dirty="0" err="1"/>
              <a:t>Republic</a:t>
            </a:r>
            <a:r>
              <a:rPr lang="hu-HU" sz="1200" dirty="0"/>
              <a:t> of Korea, 945-964. o</a:t>
            </a:r>
            <a:r>
              <a:rPr lang="hu-HU" sz="1200" dirty="0" smtClean="0"/>
              <a:t>.</a:t>
            </a:r>
          </a:p>
          <a:p>
            <a:r>
              <a:rPr lang="hu-HU" sz="1200" b="1" dirty="0"/>
              <a:t>Veres, Z. – Tarján, T. (2013)</a:t>
            </a:r>
            <a:r>
              <a:rPr lang="hu-HU" sz="1200" dirty="0"/>
              <a:t>: </a:t>
            </a:r>
            <a:r>
              <a:rPr lang="hu-HU" sz="1200" dirty="0" err="1"/>
              <a:t>Doubts</a:t>
            </a:r>
            <a:r>
              <a:rPr lang="hu-HU" sz="1200" dirty="0"/>
              <a:t> </a:t>
            </a:r>
            <a:r>
              <a:rPr lang="hu-HU" sz="1200" dirty="0" err="1"/>
              <a:t>on</a:t>
            </a:r>
            <a:r>
              <a:rPr lang="hu-HU" sz="1200" dirty="0"/>
              <a:t> </a:t>
            </a:r>
            <a:r>
              <a:rPr lang="hu-HU" sz="1200" dirty="0" err="1"/>
              <a:t>Exploring</a:t>
            </a:r>
            <a:r>
              <a:rPr lang="hu-HU" sz="1200" dirty="0"/>
              <a:t> </a:t>
            </a:r>
            <a:r>
              <a:rPr lang="hu-HU" sz="1200" dirty="0" err="1"/>
              <a:t>Consumers</a:t>
            </a:r>
            <a:r>
              <a:rPr lang="hu-HU" sz="1200" dirty="0"/>
              <a:t>’ </a:t>
            </a:r>
            <a:r>
              <a:rPr lang="hu-HU" sz="1200" dirty="0" err="1"/>
              <a:t>Preferences</a:t>
            </a:r>
            <a:r>
              <a:rPr lang="hu-HU" sz="1200" dirty="0"/>
              <a:t>. </a:t>
            </a:r>
            <a:r>
              <a:rPr lang="hu-HU" sz="1200" dirty="0" err="1"/>
              <a:t>Bad</a:t>
            </a:r>
            <a:r>
              <a:rPr lang="hu-HU" sz="1200" dirty="0"/>
              <a:t> News </a:t>
            </a:r>
            <a:r>
              <a:rPr lang="hu-HU" sz="1200" dirty="0" err="1"/>
              <a:t>for</a:t>
            </a:r>
            <a:r>
              <a:rPr lang="hu-HU" sz="1200" dirty="0"/>
              <a:t>  </a:t>
            </a:r>
            <a:r>
              <a:rPr lang="hu-HU" sz="1200" dirty="0" err="1"/>
              <a:t>Product</a:t>
            </a:r>
            <a:r>
              <a:rPr lang="hu-HU" sz="1200" dirty="0"/>
              <a:t> Policy </a:t>
            </a:r>
            <a:r>
              <a:rPr lang="hu-HU" sz="1200" dirty="0" err="1"/>
              <a:t>Makers</a:t>
            </a:r>
            <a:r>
              <a:rPr lang="hu-HU" sz="1200" dirty="0"/>
              <a:t> and </a:t>
            </a:r>
            <a:r>
              <a:rPr lang="hu-HU" sz="1200" dirty="0" err="1"/>
              <a:t>for</a:t>
            </a:r>
            <a:r>
              <a:rPr lang="hu-HU" sz="1200" dirty="0"/>
              <a:t> Market </a:t>
            </a:r>
            <a:r>
              <a:rPr lang="hu-HU" sz="1200" dirty="0" err="1"/>
              <a:t>Researchers</a:t>
            </a:r>
            <a:r>
              <a:rPr lang="hu-HU" sz="1200" dirty="0"/>
              <a:t>. </a:t>
            </a:r>
            <a:r>
              <a:rPr lang="hu-HU" sz="1200" i="1" dirty="0"/>
              <a:t>Journal of Management and World Business Research</a:t>
            </a:r>
            <a:r>
              <a:rPr lang="hu-HU" sz="1200" dirty="0"/>
              <a:t>, 10, 1, 1-14. o.</a:t>
            </a:r>
          </a:p>
          <a:p>
            <a:endParaRPr lang="hu-HU" sz="1200" dirty="0"/>
          </a:p>
          <a:p>
            <a:endParaRPr lang="hu-HU" sz="1200" dirty="0"/>
          </a:p>
          <a:p>
            <a:endParaRPr lang="hu-HU" sz="1200" dirty="0"/>
          </a:p>
          <a:p>
            <a:pPr algn="just"/>
            <a:endParaRPr lang="hu-HU" sz="1200" dirty="0" smtClean="0"/>
          </a:p>
          <a:p>
            <a:pPr algn="just"/>
            <a:endParaRPr lang="hu-HU" sz="120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5EA74E-6322-4324-B7DF-B1E3FF501917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97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1691680" y="1268760"/>
            <a:ext cx="7452320" cy="4824536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Sportgazdaság</a:t>
            </a:r>
            <a:endParaRPr lang="hu-HU" b="1" dirty="0"/>
          </a:p>
        </p:txBody>
      </p:sp>
      <p:pic>
        <p:nvPicPr>
          <p:cNvPr id="6" name="Tartalom hely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8946" y="-10878"/>
            <a:ext cx="1105054" cy="93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zövegdoboz 7"/>
          <p:cNvSpPr txBox="1"/>
          <p:nvPr/>
        </p:nvSpPr>
        <p:spPr>
          <a:xfrm>
            <a:off x="1691680" y="3071861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cap="small" dirty="0" err="1" smtClean="0"/>
              <a:t>Sportjavak</a:t>
            </a:r>
            <a:r>
              <a:rPr lang="hu-HU" sz="2400" cap="small" dirty="0" smtClean="0"/>
              <a:t/>
            </a:r>
            <a:br>
              <a:rPr lang="hu-HU" sz="2400" cap="small" dirty="0" smtClean="0"/>
            </a:br>
            <a:r>
              <a:rPr lang="hu-HU" sz="2400" cap="small" dirty="0" smtClean="0"/>
              <a:t>Sportszolgáltatások</a:t>
            </a:r>
            <a:endParaRPr lang="hu-HU" sz="2400" cap="small" dirty="0"/>
          </a:p>
        </p:txBody>
      </p:sp>
      <p:sp>
        <p:nvSpPr>
          <p:cNvPr id="9" name="Szaggatott nyíl jobbra 8"/>
          <p:cNvSpPr/>
          <p:nvPr/>
        </p:nvSpPr>
        <p:spPr>
          <a:xfrm>
            <a:off x="5036397" y="3144886"/>
            <a:ext cx="1368152" cy="68494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6372200" y="2825641"/>
            <a:ext cx="2386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Előállítás</a:t>
            </a:r>
          </a:p>
          <a:p>
            <a:r>
              <a:rPr lang="hu-HU" sz="2000" dirty="0" smtClean="0"/>
              <a:t>Elosztás</a:t>
            </a:r>
          </a:p>
          <a:p>
            <a:r>
              <a:rPr lang="hu-HU" sz="2000" dirty="0" smtClean="0"/>
              <a:t>Csere</a:t>
            </a:r>
          </a:p>
          <a:p>
            <a:r>
              <a:rPr lang="hu-HU" sz="2000" dirty="0" smtClean="0"/>
              <a:t>Fogyasztás</a:t>
            </a:r>
            <a:endParaRPr lang="hu-HU" sz="20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8528193" y="1988840"/>
            <a:ext cx="461665" cy="3240360"/>
          </a:xfrm>
          <a:prstGeom prst="rect">
            <a:avLst/>
          </a:prstGeom>
          <a:solidFill>
            <a:srgbClr val="92D050"/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hu-H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környezet</a:t>
            </a:r>
            <a:endParaRPr lang="hu-H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1691680" y="4941168"/>
            <a:ext cx="7452320" cy="0"/>
          </a:xfrm>
          <a:prstGeom prst="line">
            <a:avLst/>
          </a:prstGeom>
          <a:ln w="57150">
            <a:solidFill>
              <a:srgbClr val="2529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1691680" y="2420888"/>
            <a:ext cx="7452320" cy="0"/>
          </a:xfrm>
          <a:prstGeom prst="line">
            <a:avLst/>
          </a:prstGeom>
          <a:ln w="57150">
            <a:solidFill>
              <a:srgbClr val="2529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4211960" y="143348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Makro-szint</a:t>
            </a:r>
            <a:endParaRPr lang="hu-HU" sz="2000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4283968" y="414908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err="1" smtClean="0"/>
              <a:t>Mezo-szint</a:t>
            </a:r>
            <a:endParaRPr lang="hu-HU" sz="20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4283968" y="558924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Mikro-szint</a:t>
            </a:r>
            <a:endParaRPr lang="hu-HU" sz="2000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1979713" y="3031505"/>
            <a:ext cx="6548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STAKEHOLDER-MENEDZSMENT &amp; PREFERENCIÁK</a:t>
            </a:r>
            <a:endParaRPr lang="hu-H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1333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8" grpId="0"/>
      <p:bldP spid="8" grpId="1"/>
      <p:bldP spid="9" grpId="0" animBg="1"/>
      <p:bldP spid="9" grpId="1" animBg="1"/>
      <p:bldP spid="10" grpId="0"/>
      <p:bldP spid="10" grpId="1"/>
      <p:bldP spid="13" grpId="0" animBg="1"/>
      <p:bldP spid="13" grpId="1" animBg="1"/>
      <p:bldP spid="18" grpId="0"/>
      <p:bldP spid="18" grpId="1"/>
      <p:bldP spid="19" grpId="0"/>
      <p:bldP spid="19" grpId="1"/>
      <p:bldP spid="20" grpId="0"/>
      <p:bldP spid="20" grpId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2800" dirty="0"/>
              <a:t>Milyen a magyarországi sportgazdaság - illetve leszűkítve az atlétikára - </a:t>
            </a:r>
            <a:r>
              <a:rPr lang="hu-HU" sz="2800" dirty="0" err="1"/>
              <a:t>stakeholder</a:t>
            </a:r>
            <a:r>
              <a:rPr lang="hu-HU" sz="2800" dirty="0"/>
              <a:t> struktúrája?</a:t>
            </a:r>
          </a:p>
          <a:p>
            <a:pPr lvl="0"/>
            <a:r>
              <a:rPr lang="hu-HU" sz="2800" dirty="0"/>
              <a:t>Melyek azok a funkcionális területek (preferenciaszegmensek), amelyek leginkább jellemzik ezt a sportszolgáltatást?</a:t>
            </a:r>
          </a:p>
          <a:p>
            <a:pPr lvl="0"/>
            <a:r>
              <a:rPr lang="hu-HU" sz="2800" dirty="0"/>
              <a:t>Milyen az egyes funkcionális területek (preferenciaszegmensek) és </a:t>
            </a:r>
            <a:r>
              <a:rPr lang="hu-HU" sz="2800" dirty="0" err="1"/>
              <a:t>stakeholderek</a:t>
            </a:r>
            <a:r>
              <a:rPr lang="hu-HU" sz="2800" dirty="0"/>
              <a:t> összefüggése?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006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Hipotézisek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600" dirty="0"/>
              <a:t>H/I. Három </a:t>
            </a:r>
            <a:r>
              <a:rPr lang="hu-HU" sz="1600" dirty="0" err="1"/>
              <a:t>stakeholder</a:t>
            </a:r>
            <a:r>
              <a:rPr lang="hu-HU" sz="1600" dirty="0"/>
              <a:t> alapcsoport képezhető le a magyar atlétikában: „közvetlen” (gazdasági vezetők, edzők, sportolók); „sporttámogató” (állam, önkormányzat, média, szponzor, szövetség); „közvetett” (egyesületek, oktatási intézmények).</a:t>
            </a:r>
          </a:p>
          <a:p>
            <a:r>
              <a:rPr lang="hu-HU" sz="1600" dirty="0"/>
              <a:t>H/II. A preferencia rendszerben a sport funkciói kapcsán kimutathatók elkülönülő szegmensek. Négy meghatározó funkció tárható fel: az egészség, a nevelés, sportsiker (példakép) és üzleti dimenzió.</a:t>
            </a:r>
          </a:p>
          <a:p>
            <a:r>
              <a:rPr lang="hu-HU" sz="1600" dirty="0"/>
              <a:t>H/III. A </a:t>
            </a:r>
            <a:r>
              <a:rPr lang="hu-HU" sz="1600" dirty="0" err="1"/>
              <a:t>stakeholder</a:t>
            </a:r>
            <a:r>
              <a:rPr lang="hu-HU" sz="1600" dirty="0"/>
              <a:t> alapcsoportok domináns preferenciái markánsan elkülönülnek. </a:t>
            </a:r>
          </a:p>
          <a:p>
            <a:r>
              <a:rPr lang="hu-HU" sz="1600" dirty="0"/>
              <a:t>H/III./a </a:t>
            </a:r>
            <a:r>
              <a:rPr lang="hu-HU" sz="1600" dirty="0" err="1"/>
              <a:t>A</a:t>
            </a:r>
            <a:r>
              <a:rPr lang="hu-HU" sz="1600" dirty="0"/>
              <a:t> sportolók esetében a nevelés- és szociális tényezők a legdominánsabb preferencia-dimenziók.</a:t>
            </a:r>
          </a:p>
          <a:p>
            <a:r>
              <a:rPr lang="hu-HU" sz="1600" dirty="0"/>
              <a:t>H/III./b A szakmai vezetés esetében az üzleti érték a legdominánsabb preferencia-dimenzió.</a:t>
            </a:r>
          </a:p>
          <a:p>
            <a:r>
              <a:rPr lang="hu-HU" sz="1600" dirty="0"/>
              <a:t>H/III./c Az edzők esetében az életvitelt támogató preferencia-dimenzió a legmeghatározóbb.</a:t>
            </a:r>
          </a:p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954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latin typeface="Garamond" pitchFamily="18" charset="0"/>
              </a:rPr>
              <a:t> Kutatási cél</a:t>
            </a:r>
            <a:br>
              <a:rPr lang="hu-HU" sz="3600" b="1" dirty="0" smtClean="0">
                <a:latin typeface="Garamond" pitchFamily="18" charset="0"/>
              </a:rPr>
            </a:br>
            <a:r>
              <a:rPr lang="hu-HU" sz="3600" b="1" dirty="0" smtClean="0">
                <a:latin typeface="Garamond" pitchFamily="18" charset="0"/>
              </a:rPr>
              <a:t>Célkitűzés</a:t>
            </a:r>
            <a:r>
              <a:rPr lang="hu-HU" sz="3600" b="1" dirty="0">
                <a:latin typeface="Garamond" pitchFamily="18" charset="0"/>
              </a:rPr>
              <a:t/>
            </a:r>
            <a:br>
              <a:rPr lang="hu-HU" sz="3600" b="1" dirty="0">
                <a:latin typeface="Garamond" pitchFamily="18" charset="0"/>
              </a:rPr>
            </a:br>
            <a:endParaRPr lang="en-GB" sz="3600" b="1" dirty="0">
              <a:latin typeface="Garamond" pitchFamily="18" charset="0"/>
            </a:endParaRPr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367" y="0"/>
            <a:ext cx="1133633" cy="1047896"/>
          </a:xfrm>
        </p:spPr>
      </p:pic>
      <p:sp>
        <p:nvSpPr>
          <p:cNvPr id="9" name="Tartalom helye 2"/>
          <p:cNvSpPr txBox="1">
            <a:spLocks/>
          </p:cNvSpPr>
          <p:nvPr/>
        </p:nvSpPr>
        <p:spPr bwMode="auto">
          <a:xfrm>
            <a:off x="-36512" y="1597348"/>
            <a:ext cx="1763688" cy="442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3200">
                <a:solidFill>
                  <a:srgbClr val="2529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800">
                <a:solidFill>
                  <a:srgbClr val="252946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400">
                <a:solidFill>
                  <a:srgbClr val="252946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rgbClr val="252946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rgbClr val="252946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rgbClr val="25294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rgbClr val="25294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rgbClr val="25294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000">
                <a:solidFill>
                  <a:srgbClr val="252946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hu-HU" sz="1700" kern="0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52061633"/>
              </p:ext>
            </p:extLst>
          </p:nvPr>
        </p:nvGraphicFramePr>
        <p:xfrm>
          <a:off x="1727176" y="1124744"/>
          <a:ext cx="730932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Szaggatott nyíl jobbra 7"/>
          <p:cNvSpPr/>
          <p:nvPr/>
        </p:nvSpPr>
        <p:spPr>
          <a:xfrm rot="1210363">
            <a:off x="4206893" y="1232866"/>
            <a:ext cx="2376264" cy="1296144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Beavat</a:t>
            </a:r>
            <a:r>
              <a:rPr lang="hu-HU" b="1" dirty="0" smtClean="0">
                <a:solidFill>
                  <a:schemeClr val="bg1"/>
                </a:solidFill>
              </a:rPr>
              <a:t>k</a:t>
            </a:r>
            <a:r>
              <a:rPr lang="hu-HU" dirty="0" smtClean="0">
                <a:solidFill>
                  <a:schemeClr val="bg1"/>
                </a:solidFill>
              </a:rPr>
              <a:t>ozás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0" name="Szaggatott nyíl jobbra 9"/>
          <p:cNvSpPr/>
          <p:nvPr/>
        </p:nvSpPr>
        <p:spPr>
          <a:xfrm rot="18562852">
            <a:off x="4761025" y="4082014"/>
            <a:ext cx="2376264" cy="1296144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Képzési programok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2" name="Szaggatott nyíl jobbra 11"/>
          <p:cNvSpPr/>
          <p:nvPr/>
        </p:nvSpPr>
        <p:spPr>
          <a:xfrm rot="18543572" flipH="1">
            <a:off x="6176696" y="649633"/>
            <a:ext cx="2376264" cy="1296144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Forrás elosztás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0" name="Szaggatott nyíl jobbra 19"/>
          <p:cNvSpPr/>
          <p:nvPr/>
        </p:nvSpPr>
        <p:spPr>
          <a:xfrm rot="2359367" flipH="1">
            <a:off x="6634846" y="3584728"/>
            <a:ext cx="2699707" cy="2003125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Csoporton belüli-közötti preferencia sorrend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708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  <p:bldP spid="10" grpId="0" animBg="1"/>
      <p:bldP spid="12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07704" y="33111"/>
            <a:ext cx="6778625" cy="947617"/>
          </a:xfrm>
        </p:spPr>
        <p:txBody>
          <a:bodyPr/>
          <a:lstStyle/>
          <a:p>
            <a:r>
              <a:rPr lang="hu-HU" sz="3600" b="1" dirty="0" smtClean="0">
                <a:latin typeface="Garamond" pitchFamily="18" charset="0"/>
              </a:rPr>
              <a:t>Kutatási fókusz</a:t>
            </a:r>
            <a:endParaRPr lang="en-GB" sz="3600" dirty="0">
              <a:latin typeface="Garamond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63689" y="764704"/>
            <a:ext cx="7380311" cy="5256584"/>
          </a:xfrm>
        </p:spPr>
        <p:txBody>
          <a:bodyPr/>
          <a:lstStyle/>
          <a:p>
            <a:pPr>
              <a:buNone/>
            </a:pPr>
            <a:endParaRPr lang="en-GB" sz="1600" dirty="0" smtClean="0"/>
          </a:p>
          <a:p>
            <a:endParaRPr lang="en-GB" sz="2200" dirty="0" smtClean="0"/>
          </a:p>
          <a:p>
            <a:endParaRPr lang="en-GB" sz="1600" dirty="0"/>
          </a:p>
        </p:txBody>
      </p:sp>
      <p:sp>
        <p:nvSpPr>
          <p:cNvPr id="10" name="Tartalom helye 2"/>
          <p:cNvSpPr txBox="1">
            <a:spLocks/>
          </p:cNvSpPr>
          <p:nvPr/>
        </p:nvSpPr>
        <p:spPr bwMode="auto">
          <a:xfrm>
            <a:off x="-36512" y="1597348"/>
            <a:ext cx="1763688" cy="4423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3200">
                <a:solidFill>
                  <a:srgbClr val="2529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800">
                <a:solidFill>
                  <a:srgbClr val="252946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400">
                <a:solidFill>
                  <a:srgbClr val="252946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000">
                <a:solidFill>
                  <a:srgbClr val="252946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000">
                <a:solidFill>
                  <a:srgbClr val="252946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000">
                <a:solidFill>
                  <a:srgbClr val="25294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000">
                <a:solidFill>
                  <a:srgbClr val="25294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000">
                <a:solidFill>
                  <a:srgbClr val="25294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3"/>
              </a:buBlip>
              <a:defRPr sz="2000">
                <a:solidFill>
                  <a:srgbClr val="252946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hu-HU" sz="1700" kern="0" dirty="0" smtClean="0">
              <a:solidFill>
                <a:schemeClr val="bg1"/>
              </a:solidFill>
              <a:latin typeface="Garamond" pitchFamily="18" charset="0"/>
            </a:endParaRPr>
          </a:p>
        </p:txBody>
      </p:sp>
      <p:pic>
        <p:nvPicPr>
          <p:cNvPr id="7" name="Tartalom hely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0367" y="0"/>
            <a:ext cx="1133633" cy="1047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02350577"/>
              </p:ext>
            </p:extLst>
          </p:nvPr>
        </p:nvGraphicFramePr>
        <p:xfrm>
          <a:off x="1524000" y="1397000"/>
          <a:ext cx="830458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01482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6F709E-A466-4398-8F0A-9F3C81376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A26F709E-A466-4398-8F0A-9F3C81376A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95E409-13B1-4065-9E97-40D7EE118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EB95E409-13B1-4065-9E97-40D7EE1181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A36FE5-84F0-43DD-B569-F5E25CB73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graphicEl>
                                              <a:dgm id="{DFA36FE5-84F0-43DD-B569-F5E25CB736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97671EB-813A-42A4-98E7-395896AA2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397671EB-813A-42A4-98E7-395896AA2B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AA424A-9706-42B0-862D-99D18D0A47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E1AA424A-9706-42B0-862D-99D18D0A47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5D6EAC5-2664-4956-90E9-A20F38BE7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15D6EAC5-2664-4956-90E9-A20F38BE7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96A868-5E2E-4CA2-AE8F-4AD052C30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1496A868-5E2E-4CA2-AE8F-4AD052C30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7133D3-BA98-456D-9C10-86F92858DC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0D7133D3-BA98-456D-9C10-86F92858DC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B5F15D-07D1-43A6-92A5-A8B4084FF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graphicEl>
                                              <a:dgm id="{DDB5F15D-07D1-43A6-92A5-A8B4084FF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02C0EF-A9F3-45BB-AC8B-29A4D3C92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C502C0EF-A9F3-45BB-AC8B-29A4D3C92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0273" y="251541"/>
            <a:ext cx="6778625" cy="1143000"/>
          </a:xfrm>
        </p:spPr>
        <p:txBody>
          <a:bodyPr/>
          <a:lstStyle/>
          <a:p>
            <a:r>
              <a:rPr lang="hu-HU" sz="4000" dirty="0"/>
              <a:t>Adatgyűjtés-elemzés</a:t>
            </a: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914" y="28716"/>
            <a:ext cx="1212086" cy="1312052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148953" y="137694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cap="small" dirty="0" smtClean="0">
                <a:solidFill>
                  <a:srgbClr val="FF0000"/>
                </a:solidFill>
              </a:rPr>
              <a:t>Kvalitatív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6912714" y="137694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cap="small" dirty="0" smtClean="0">
                <a:solidFill>
                  <a:srgbClr val="FF0000"/>
                </a:solidFill>
              </a:rPr>
              <a:t>Kvantitatív</a:t>
            </a:r>
            <a:r>
              <a:rPr lang="hu-HU" dirty="0" smtClean="0"/>
              <a:t> </a:t>
            </a:r>
            <a:endParaRPr lang="hu-HU" dirty="0"/>
          </a:p>
        </p:txBody>
      </p:sp>
      <p:cxnSp>
        <p:nvCxnSpPr>
          <p:cNvPr id="11" name="Egyenes összekötő 10"/>
          <p:cNvCxnSpPr/>
          <p:nvPr/>
        </p:nvCxnSpPr>
        <p:spPr>
          <a:xfrm flipH="1">
            <a:off x="5174178" y="1196752"/>
            <a:ext cx="5408" cy="5472608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1740316" y="1916832"/>
            <a:ext cx="33843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dirty="0" smtClean="0">
                <a:solidFill>
                  <a:srgbClr val="002060"/>
                </a:solidFill>
              </a:rPr>
              <a:t>Az elméletben feltárt dimenziókhoz kapcsolódva</a:t>
            </a:r>
            <a:br>
              <a:rPr lang="hu-HU" dirty="0" smtClean="0">
                <a:solidFill>
                  <a:srgbClr val="002060"/>
                </a:solidFill>
              </a:rPr>
            </a:br>
            <a:endParaRPr lang="hu-HU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dirty="0" err="1" smtClean="0">
                <a:solidFill>
                  <a:srgbClr val="002060"/>
                </a:solidFill>
              </a:rPr>
              <a:t>Stakeholder</a:t>
            </a:r>
            <a:r>
              <a:rPr lang="hu-HU" dirty="0" smtClean="0">
                <a:solidFill>
                  <a:srgbClr val="002060"/>
                </a:solidFill>
              </a:rPr>
              <a:t> csoportok</a:t>
            </a:r>
            <a:br>
              <a:rPr lang="hu-HU" dirty="0" smtClean="0">
                <a:solidFill>
                  <a:srgbClr val="002060"/>
                </a:solidFill>
              </a:rPr>
            </a:br>
            <a:endParaRPr lang="hu-HU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dirty="0" smtClean="0">
                <a:solidFill>
                  <a:srgbClr val="002060"/>
                </a:solidFill>
              </a:rPr>
              <a:t>Mini-fókusz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dirty="0" smtClean="0">
              <a:solidFill>
                <a:srgbClr val="002060"/>
              </a:solidFill>
            </a:endParaRPr>
          </a:p>
          <a:p>
            <a:endParaRPr lang="hu-HU" dirty="0" smtClean="0">
              <a:solidFill>
                <a:srgbClr val="002060"/>
              </a:solidFill>
            </a:endParaRPr>
          </a:p>
          <a:p>
            <a:endParaRPr lang="hu-HU" dirty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/>
            </a:r>
            <a:br>
              <a:rPr lang="hu-HU" dirty="0" smtClean="0">
                <a:solidFill>
                  <a:srgbClr val="002060"/>
                </a:solidFill>
              </a:rPr>
            </a:br>
            <a:endParaRPr lang="hu-HU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i="1" dirty="0" smtClean="0">
                <a:solidFill>
                  <a:srgbClr val="0070C0"/>
                </a:solidFill>
              </a:rPr>
              <a:t>Feltáró Kutatás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i="1" dirty="0" smtClean="0">
                <a:solidFill>
                  <a:srgbClr val="0070C0"/>
                </a:solidFill>
              </a:rPr>
              <a:t>Terepmunka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i="1" dirty="0" err="1" smtClean="0">
                <a:solidFill>
                  <a:srgbClr val="0070C0"/>
                </a:solidFill>
              </a:rPr>
              <a:t>ATLAS.ti</a:t>
            </a:r>
            <a:r>
              <a:rPr lang="hu-HU" sz="1600" i="1" dirty="0" smtClean="0">
                <a:solidFill>
                  <a:srgbClr val="0070C0"/>
                </a:solidFill>
              </a:rPr>
              <a:t> 7.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u-HU" sz="1600" i="1" dirty="0">
              <a:solidFill>
                <a:srgbClr val="0070C0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311260" y="1628800"/>
            <a:ext cx="3846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2060"/>
                </a:solidFill>
              </a:rPr>
              <a:t>Online kérdőív </a:t>
            </a:r>
            <a:endParaRPr lang="hu-HU" b="1" dirty="0">
              <a:solidFill>
                <a:srgbClr val="002060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385140" y="1916832"/>
            <a:ext cx="363640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dirty="0" smtClean="0">
                <a:solidFill>
                  <a:srgbClr val="002060"/>
                </a:solidFill>
              </a:rPr>
              <a:t>Faktorelemzés (dimenziók ellenőrzése)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dirty="0" smtClean="0">
                <a:solidFill>
                  <a:srgbClr val="002060"/>
                </a:solidFill>
              </a:rPr>
              <a:t>Klaszterelemzés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u-HU" dirty="0" smtClean="0">
                <a:solidFill>
                  <a:srgbClr val="002060"/>
                </a:solidFill>
              </a:rPr>
              <a:t>Szegmentálás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u-HU" dirty="0" smtClean="0">
                <a:solidFill>
                  <a:srgbClr val="002060"/>
                </a:solidFill>
              </a:rPr>
              <a:t>Mely szegmensek meghatározók?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u-HU" dirty="0" smtClean="0">
                <a:solidFill>
                  <a:srgbClr val="002060"/>
                </a:solidFill>
              </a:rPr>
              <a:t>Klasztertávolság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u-HU" dirty="0" smtClean="0">
                <a:solidFill>
                  <a:srgbClr val="002060"/>
                </a:solidFill>
              </a:rPr>
              <a:t>Preferencia különbözőségek, átfedések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u-HU" sz="1600" i="1" dirty="0" smtClean="0">
                <a:solidFill>
                  <a:srgbClr val="0070C0"/>
                </a:solidFill>
              </a:rPr>
              <a:t>Kutatási célcsoport:</a:t>
            </a:r>
            <a:r>
              <a:rPr lang="hu-HU" sz="1600" i="1" dirty="0" err="1">
                <a:solidFill>
                  <a:srgbClr val="0070C0"/>
                </a:solidFill>
              </a:rPr>
              <a:t>s</a:t>
            </a:r>
            <a:r>
              <a:rPr lang="hu-HU" sz="1600" i="1" dirty="0" err="1" smtClean="0">
                <a:solidFill>
                  <a:srgbClr val="0070C0"/>
                </a:solidFill>
              </a:rPr>
              <a:t>takeholderek</a:t>
            </a:r>
            <a:endParaRPr lang="hu-HU" sz="1600" i="1" dirty="0">
              <a:solidFill>
                <a:srgbClr val="0070C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u-HU" sz="1600" i="1" dirty="0" smtClean="0">
                <a:solidFill>
                  <a:srgbClr val="0070C0"/>
                </a:solidFill>
              </a:rPr>
              <a:t>Leíró Kutatás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hu-HU" sz="1600" i="1" dirty="0" smtClean="0">
                <a:solidFill>
                  <a:srgbClr val="0070C0"/>
                </a:solidFill>
              </a:rPr>
              <a:t>SPSS 21.0</a:t>
            </a:r>
          </a:p>
        </p:txBody>
      </p:sp>
      <p:sp>
        <p:nvSpPr>
          <p:cNvPr id="17" name="Jobbra nyíl 16"/>
          <p:cNvSpPr/>
          <p:nvPr/>
        </p:nvSpPr>
        <p:spPr>
          <a:xfrm>
            <a:off x="4845080" y="1384257"/>
            <a:ext cx="1080120" cy="651555"/>
          </a:xfrm>
          <a:prstGeom prst="rightArrow">
            <a:avLst/>
          </a:prstGeom>
          <a:ln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1938592" y="3853705"/>
            <a:ext cx="2987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ARAK </a:t>
            </a:r>
          </a:p>
          <a:p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BEAC</a:t>
            </a:r>
          </a:p>
          <a:p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BONYHÁD AC</a:t>
            </a:r>
          </a:p>
          <a:p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IKARUS BSE</a:t>
            </a:r>
          </a:p>
          <a:p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DEAC</a:t>
            </a:r>
          </a:p>
          <a:p>
            <a:r>
              <a:rPr lang="hu-H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VEDAC</a:t>
            </a:r>
            <a:endParaRPr lang="hu-H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5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000"/>
                            </p:stCondLst>
                            <p:childTnLst>
                              <p:par>
                                <p:cTn id="1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 smtClean="0"/>
              <a:t>Kapcsolati háló</a:t>
            </a:r>
            <a:endParaRPr lang="hu-HU" sz="2800" dirty="0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1914" y="28716"/>
            <a:ext cx="1212086" cy="1312052"/>
          </a:xfrm>
          <a:prstGeom prst="rect">
            <a:avLst/>
          </a:prstGeom>
        </p:spPr>
      </p:pic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D6C5-A98A-46E8-85B7-04339383CD6E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pic>
        <p:nvPicPr>
          <p:cNvPr id="8" name="Kép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5582"/>
            <a:ext cx="9143999" cy="467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TK_2010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éma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GTK_2010</Template>
  <TotalTime>27799</TotalTime>
  <Words>2185</Words>
  <Application>Microsoft Office PowerPoint</Application>
  <PresentationFormat>Diavetítés a képernyőre (4:3 oldalarány)</PresentationFormat>
  <Paragraphs>417</Paragraphs>
  <Slides>22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GTK_2010</vt:lpstr>
      <vt:lpstr>Stakeholder preferenciák a hazai atlétikai sportban</vt:lpstr>
      <vt:lpstr>Az előadás felépítése</vt:lpstr>
      <vt:lpstr>Sportgazdaság</vt:lpstr>
      <vt:lpstr>Kutatási kérdések</vt:lpstr>
      <vt:lpstr>Hipotézisek</vt:lpstr>
      <vt:lpstr> Kutatási cél Célkitűzés </vt:lpstr>
      <vt:lpstr>Kutatási fókusz</vt:lpstr>
      <vt:lpstr>Adatgyűjtés-elemzés</vt:lpstr>
      <vt:lpstr>Kapcsolati háló</vt:lpstr>
      <vt:lpstr>Egészség (illusztráció)</vt:lpstr>
      <vt:lpstr>Nevelés- szociális (illusztráció)</vt:lpstr>
      <vt:lpstr>Példakép- sportsiker (illusztráció)</vt:lpstr>
      <vt:lpstr>Üzleti érték (illusztráció)</vt:lpstr>
      <vt:lpstr>Minta</vt:lpstr>
      <vt:lpstr>Sportfunkció dimenziói</vt:lpstr>
      <vt:lpstr>Faktorok</vt:lpstr>
      <vt:lpstr>Klaszterelemzés</vt:lpstr>
      <vt:lpstr>Klaszterelemzés</vt:lpstr>
      <vt:lpstr>Köszönöm a megtisztelő figyelmet!</vt:lpstr>
      <vt:lpstr>Válogatott forráselőzmények</vt:lpstr>
      <vt:lpstr>Válogatott forráselőzmények</vt:lpstr>
      <vt:lpstr>Válogatott forráselőzmények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atlétikai sportág komplex hatásmechanizmusa a stakeholder preferenciák nézőpontjából</dc:title>
  <dc:creator>admin</dc:creator>
  <cp:lastModifiedBy>admin</cp:lastModifiedBy>
  <cp:revision>85</cp:revision>
  <dcterms:created xsi:type="dcterms:W3CDTF">2011-09-19T06:06:18Z</dcterms:created>
  <dcterms:modified xsi:type="dcterms:W3CDTF">2017-05-18T06:47:31Z</dcterms:modified>
</cp:coreProperties>
</file>