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378" r:id="rId4"/>
    <p:sldId id="379" r:id="rId5"/>
    <p:sldId id="390" r:id="rId6"/>
    <p:sldId id="262" r:id="rId7"/>
    <p:sldId id="391" r:id="rId8"/>
    <p:sldId id="393" r:id="rId9"/>
    <p:sldId id="396" r:id="rId10"/>
    <p:sldId id="403" r:id="rId11"/>
    <p:sldId id="404" r:id="rId12"/>
    <p:sldId id="405" r:id="rId13"/>
    <p:sldId id="397" r:id="rId14"/>
    <p:sldId id="398" r:id="rId15"/>
    <p:sldId id="399" r:id="rId16"/>
    <p:sldId id="400" r:id="rId17"/>
    <p:sldId id="401" r:id="rId18"/>
    <p:sldId id="402" r:id="rId19"/>
    <p:sldId id="312" r:id="rId20"/>
    <p:sldId id="301" r:id="rId21"/>
    <p:sldId id="406" r:id="rId22"/>
    <p:sldId id="376" r:id="rId2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8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D631-246E-4140-9093-F653CC91B161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07F19-93DC-48FE-8175-D63B291F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7F19-93DC-48FE-8175-D63B291FE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7F19-93DC-48FE-8175-D63B291FE3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1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7F19-93DC-48FE-8175-D63B291FE3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7F19-93DC-48FE-8175-D63B291FE3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7F19-93DC-48FE-8175-D63B291FE3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09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9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6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6F271E-4667-4B17-89D2-376D4C0AB590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C44570-AF46-423C-8AE1-3CA276139F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6977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5D7112-39B8-49D3-83C3-DF7D56DF44AC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9C4039-1469-46CF-A679-2823C57BE3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6903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55B9-944F-4EAB-B9C1-53B51617E742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C176-82A0-4855-BE79-1BB3690E53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491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0FE6-866A-4256-853D-B02C190F2A58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3012-5A51-40EE-90C1-9B853F06D9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1899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EF5C-4467-4FF4-84B9-8F8CD6B1820E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3827-BADE-4494-AF5E-8699F78F63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6326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2968-076D-4D11-86AC-5AF80191A2C7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95BB-4105-4093-A67B-BFF9F78A1A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679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B95F-2AF5-4EFE-B50D-4278409395D6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2BBB-C21C-4B92-B3A0-D41BFD149C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7468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71685A"/>
              </a:buClr>
              <a:buSzPct val="90000"/>
              <a:buFont typeface="Wingdings 2"/>
              <a:buChar char="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71685A"/>
              </a:buClr>
              <a:buSzPct val="90000"/>
              <a:buFont typeface="Wingdings 2"/>
              <a:buChar char="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5669-C880-4784-A06C-4A354E3D3CA8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013A39-4AB9-4DFA-9FF2-468A1C019C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563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97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71685A"/>
              </a:buClr>
              <a:buSzPct val="90000"/>
              <a:buFont typeface="Wingdings 2"/>
              <a:buChar char="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71685A"/>
              </a:buClr>
              <a:buSzPct val="90000"/>
              <a:buFont typeface="Wingdings 2"/>
              <a:buChar char="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100B-7A52-4769-820F-7D36836DE9BB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9E4607-BACE-48C5-A980-65B47316CF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876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7743-33C0-4F5C-8A9C-775E2B754992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3ED7-3ED3-47DC-A039-D22295138A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1466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61FA-0229-4D04-B86C-2BCAE0FEFC9F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27BA-6985-4D14-9035-BB27DF0FA2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15289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5739-8325-4023-8DB8-1A68B81B57FF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3FA1-3D0E-4D12-AF4F-BBE3321F75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8656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FDA9-9217-4547-9612-EA4D0ACCD529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04DC-B9AA-497B-9E0C-33BC4A97DD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7981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D856-C209-4F36-B872-81F390D317A2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4284-3D6E-4617-9FCD-4C74199065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1277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1EA3-521F-4D4F-87CC-C3FED2F005D7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88BB-24D2-42B2-AD25-0A2F62C62C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1307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B80A-85C6-4525-8899-B7055FB7879F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A4D9-7595-4D56-B9C6-411740DE80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7903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AE02-C16C-4D3A-9021-6F6C79D3654E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45E6-63A7-4B7E-9FF2-8F16862FE8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7872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4F1B-3BA3-4D57-B270-F8BA13826F64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8FFA-1AD3-4D56-A39C-23BCD51FEF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9275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069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3F61-7DC2-4538-8175-74F0A88DD75B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18B-2A20-4132-BF97-B915B20172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51911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E0B5-0BEF-4CE1-A02E-F1150E569871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2201-D5BE-470C-8209-04501E6389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79085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ACBC-FD12-4158-A3B7-528864880DF7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4641-A366-4928-9223-A72310E4B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9519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7B23-7523-413E-B2D7-83EC5638D8D7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C312-38AB-4DEA-8553-86AD8445CC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1518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72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39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5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80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10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1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68C0-CF39-46AF-903C-45BC1A093008}" type="datetimeFigureOut">
              <a:rPr lang="hu-HU" smtClean="0"/>
              <a:pPr/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A291-5DDE-4BD5-A52D-1E285CAAD1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86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71685A"/>
              </a:buClr>
              <a:buSzPct val="90000"/>
              <a:buFont typeface="Wingdings 2"/>
              <a:buChar char="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8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CAF278"/>
                </a:solidFill>
                <a:latin typeface="+mn-lt"/>
              </a:defRPr>
            </a:lvl1pPr>
          </a:lstStyle>
          <a:p>
            <a:pPr>
              <a:defRPr/>
            </a:pPr>
            <a:fld id="{223CEAAA-7108-4226-8F49-71A2A4B0215A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CAF278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rgbClr val="CAF278"/>
                </a:solidFill>
                <a:latin typeface="+mn-lt"/>
              </a:defRPr>
            </a:lvl1pPr>
          </a:lstStyle>
          <a:p>
            <a:pPr>
              <a:defRPr/>
            </a:pPr>
            <a:fld id="{A65D6F3B-EC80-4EC8-B1D5-100F1170CF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2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FF6700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90946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956B4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270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9594978-3D31-4535-955C-BB5D4D4E09A2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1A7997C-1CDA-4650-B393-CA6C0C1078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77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291264" cy="188552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hu-HU" sz="4000" b="1" cap="none" dirty="0" smtClean="0">
                <a:solidFill>
                  <a:srgbClr val="EAFAC9"/>
                </a:solidFill>
                <a:latin typeface="Tw Cen MT" pitchFamily="34" charset="-18"/>
                <a:cs typeface="Courier New" pitchFamily="49" charset="0"/>
              </a:rPr>
              <a:t/>
            </a:r>
            <a:br>
              <a:rPr lang="hu-HU" sz="4000" b="1" cap="none" dirty="0" smtClean="0">
                <a:solidFill>
                  <a:srgbClr val="EAFAC9"/>
                </a:solidFill>
                <a:latin typeface="Tw Cen MT" pitchFamily="34" charset="-18"/>
                <a:cs typeface="Courier New" pitchFamily="49" charset="0"/>
              </a:rPr>
            </a:br>
            <a:r>
              <a:rPr lang="hu-HU" sz="3600" b="1" dirty="0"/>
              <a:t>Miért jönnek Magyarországra más országokból a tanulni vágyók?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cap="none" dirty="0" smtClean="0">
              <a:solidFill>
                <a:srgbClr val="EAFAC9"/>
              </a:solidFill>
              <a:latin typeface="Tw Cen MT" pitchFamily="34" charset="-18"/>
              <a:cs typeface="Courier New" pitchFamily="49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85088" y="2462785"/>
            <a:ext cx="577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Mit várnak tőlünk a külföldi hallgatók?</a:t>
            </a:r>
            <a:br>
              <a:rPr lang="hu-HU" b="1" dirty="0"/>
            </a:b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47664" y="3284984"/>
            <a:ext cx="29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Hetesi Erzsébet – Kéri Anita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85088" y="4581128"/>
            <a:ext cx="8686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 smtClean="0"/>
          </a:p>
          <a:p>
            <a:r>
              <a:rPr lang="hu-HU" sz="3200" dirty="0" smtClean="0"/>
              <a:t>Selye János Egyetem, Komárom 2017. 05.18</a:t>
            </a:r>
            <a:r>
              <a:rPr lang="hu-HU" dirty="0" smtClean="0"/>
              <a:t>.</a:t>
            </a:r>
          </a:p>
        </p:txBody>
      </p:sp>
      <p:sp>
        <p:nvSpPr>
          <p:cNvPr id="10" name="Alcím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 rot="10800000" flipV="1">
            <a:off x="1926336" y="3885150"/>
            <a:ext cx="624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SZTE-GTK Üzleti Tudományok Intézete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302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Elvárások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1979712" y="1916832"/>
            <a:ext cx="4878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társas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személyes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kulturális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m</a:t>
            </a:r>
            <a:r>
              <a:rPr lang="hu-HU" sz="2800" b="1" dirty="0" smtClean="0"/>
              <a:t>unkaerő-piaci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oktatási 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9725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" y="-99392"/>
            <a:ext cx="8229600" cy="1143000"/>
          </a:xfrm>
        </p:spPr>
        <p:txBody>
          <a:bodyPr/>
          <a:lstStyle/>
          <a:p>
            <a:r>
              <a:rPr lang="hu-HU" b="1" dirty="0" smtClean="0"/>
              <a:t>HIPOTÉZISEK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643944" y="940158"/>
            <a:ext cx="77444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2400" b="1" dirty="0" smtClean="0"/>
              <a:t>H1a: A referenciacsoportok motivációi hatással vannak a társas elvárásokra</a:t>
            </a:r>
          </a:p>
          <a:p>
            <a:endParaRPr lang="hu-HU" altLang="en-US" sz="2400" b="1" dirty="0"/>
          </a:p>
          <a:p>
            <a:endParaRPr lang="hu-HU" altLang="en-US" sz="2400" b="1" dirty="0" smtClean="0"/>
          </a:p>
          <a:p>
            <a:r>
              <a:rPr lang="hu-HU" altLang="en-US" sz="2400" b="1" dirty="0" smtClean="0"/>
              <a:t>H1b: A referenciacsoportok motivációi hatással vannak az oktatási elvárásokra.</a:t>
            </a:r>
          </a:p>
          <a:p>
            <a:endParaRPr lang="hu-HU" altLang="en-US" sz="2400" b="1" dirty="0" smtClean="0"/>
          </a:p>
          <a:p>
            <a:endParaRPr lang="hu-HU" altLang="en-US" sz="2400" b="1" dirty="0" smtClean="0"/>
          </a:p>
          <a:p>
            <a:r>
              <a:rPr lang="hu-HU" altLang="en-US" sz="2400" b="1" dirty="0" smtClean="0"/>
              <a:t>H2: Az önmegvalósítás motivációja hatással van a személyes elvárásokra.</a:t>
            </a:r>
          </a:p>
          <a:p>
            <a:endParaRPr lang="hu-HU" altLang="en-US" sz="2400" b="1" dirty="0" smtClean="0"/>
          </a:p>
          <a:p>
            <a:endParaRPr lang="hu-HU" altLang="en-US" sz="2400" b="1" dirty="0" smtClean="0"/>
          </a:p>
          <a:p>
            <a:r>
              <a:rPr lang="hu-HU" altLang="en-US" sz="2400" b="1" dirty="0" smtClean="0"/>
              <a:t>H3: A </a:t>
            </a:r>
            <a:r>
              <a:rPr lang="hu-HU" altLang="en-US" sz="2400" b="1" dirty="0" err="1" smtClean="0"/>
              <a:t>kultura</a:t>
            </a:r>
            <a:r>
              <a:rPr lang="hu-HU" altLang="en-US" sz="2400" b="1" dirty="0" smtClean="0"/>
              <a:t>́</a:t>
            </a:r>
            <a:r>
              <a:rPr lang="hu-HU" altLang="en-US" sz="2400" b="1" dirty="0" err="1" smtClean="0"/>
              <a:t>lis</a:t>
            </a:r>
            <a:r>
              <a:rPr lang="hu-HU" altLang="en-US" sz="2400" b="1" dirty="0" smtClean="0"/>
              <a:t> motiváció hatással van a </a:t>
            </a:r>
            <a:r>
              <a:rPr lang="hu-HU" altLang="en-US" sz="2400" b="1" dirty="0" err="1" smtClean="0"/>
              <a:t>kultura</a:t>
            </a:r>
            <a:r>
              <a:rPr lang="hu-HU" altLang="en-US" sz="2400" b="1" dirty="0" smtClean="0"/>
              <a:t>́</a:t>
            </a:r>
            <a:r>
              <a:rPr lang="hu-HU" altLang="en-US" sz="2400" b="1" dirty="0" err="1" smtClean="0"/>
              <a:t>lis</a:t>
            </a:r>
            <a:r>
              <a:rPr lang="hu-HU" altLang="en-US" sz="2400" b="1" dirty="0" smtClean="0"/>
              <a:t> elvárásokra. </a:t>
            </a:r>
          </a:p>
          <a:p>
            <a:endParaRPr lang="hu-HU" altLang="en-US" dirty="0" smtClean="0"/>
          </a:p>
          <a:p>
            <a:endParaRPr lang="hu-HU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96525"/>
            <a:ext cx="2340000" cy="109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96" y="2816048"/>
            <a:ext cx="164009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18" y="4116735"/>
            <a:ext cx="804206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18" y="5695752"/>
            <a:ext cx="141903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5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HIPOTÉZISEK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141668" y="1313645"/>
            <a:ext cx="88948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2400" b="1" dirty="0"/>
              <a:t>H4a: Az integráció motivációja hatással van a személyes elvárásokra. </a:t>
            </a:r>
            <a:endParaRPr lang="hu-HU" altLang="en-US" sz="2400" b="1" dirty="0" smtClean="0"/>
          </a:p>
          <a:p>
            <a:endParaRPr lang="hu-HU" altLang="en-US" sz="2400" b="1" dirty="0" smtClean="0"/>
          </a:p>
          <a:p>
            <a:r>
              <a:rPr lang="hu-HU" altLang="en-US" sz="2400" b="1" dirty="0" smtClean="0"/>
              <a:t>H4b</a:t>
            </a:r>
            <a:r>
              <a:rPr lang="hu-HU" altLang="en-US" sz="2400" b="1" dirty="0"/>
              <a:t>: Az integráció motivációja hatással van a </a:t>
            </a:r>
            <a:r>
              <a:rPr lang="hu-HU" altLang="en-US" sz="2400" b="1" dirty="0" smtClean="0"/>
              <a:t>kulturális </a:t>
            </a:r>
            <a:r>
              <a:rPr lang="hu-HU" altLang="en-US" sz="2400" b="1" dirty="0"/>
              <a:t>elvárásokra. </a:t>
            </a:r>
          </a:p>
          <a:p>
            <a:endParaRPr lang="hu-HU" altLang="en-US" sz="2400" b="1" dirty="0" smtClean="0"/>
          </a:p>
          <a:p>
            <a:r>
              <a:rPr lang="hu-HU" altLang="en-US" sz="2400" b="1" dirty="0" smtClean="0"/>
              <a:t>H4c</a:t>
            </a:r>
            <a:r>
              <a:rPr lang="hu-HU" altLang="en-US" sz="2400" b="1" dirty="0"/>
              <a:t>: Az integráció motivációja hatással van a </a:t>
            </a:r>
            <a:r>
              <a:rPr lang="hu-HU" altLang="en-US" sz="2400" b="1" dirty="0" smtClean="0"/>
              <a:t>munkaerő-piaci </a:t>
            </a:r>
            <a:r>
              <a:rPr lang="hu-HU" altLang="en-US" sz="2400" b="1" dirty="0"/>
              <a:t>elvárásokra. </a:t>
            </a:r>
            <a:endParaRPr lang="hu-HU" altLang="en-US" sz="2400" b="1" dirty="0" smtClean="0"/>
          </a:p>
          <a:p>
            <a:endParaRPr lang="hu-HU" altLang="en-US" sz="2400" b="1" dirty="0" smtClean="0"/>
          </a:p>
          <a:p>
            <a:r>
              <a:rPr lang="hu-HU" altLang="en-US" sz="2400" b="1" dirty="0" smtClean="0"/>
              <a:t>H4d</a:t>
            </a:r>
            <a:r>
              <a:rPr lang="hu-HU" altLang="en-US" sz="2400" b="1" dirty="0"/>
              <a:t>: Az integráció motivációja hatással van az oktatási elvárásokra. </a:t>
            </a:r>
          </a:p>
          <a:p>
            <a:endParaRPr lang="hu-HU" altLang="en-US" sz="2400" b="1" dirty="0" smtClean="0"/>
          </a:p>
          <a:p>
            <a:endParaRPr lang="hu-HU" altLang="en-US" sz="2400" b="1" dirty="0"/>
          </a:p>
          <a:p>
            <a:endParaRPr lang="hu-HU" altLang="en-US" sz="2400" b="1" dirty="0" smtClean="0"/>
          </a:p>
          <a:p>
            <a:endParaRPr lang="hu-HU" altLang="en-US" sz="2400" b="1" dirty="0"/>
          </a:p>
          <a:p>
            <a:r>
              <a:rPr lang="hu-HU" altLang="en-US" sz="2400" b="1" dirty="0" smtClean="0"/>
              <a:t>H5</a:t>
            </a:r>
            <a:r>
              <a:rPr lang="hu-HU" altLang="en-US" sz="2400" b="1" dirty="0"/>
              <a:t>: A tudásszerzés motivációja hatással van az oktatási elvárásokra.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40" y="4491355"/>
            <a:ext cx="151807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i="1" dirty="0"/>
              <a:t>3. ábra: A külföldi hallgatók motivációi és elvárásai közötti összefüggések</a:t>
            </a:r>
            <a:r>
              <a:rPr lang="hu-HU" sz="2000" b="1" dirty="0"/>
              <a:t/>
            </a:r>
            <a:br>
              <a:rPr lang="hu-HU" sz="2000" b="1" dirty="0"/>
            </a:br>
            <a:endParaRPr lang="hu-H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6" y="980728"/>
            <a:ext cx="7647479" cy="57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/>
            </a:r>
            <a:br>
              <a:rPr lang="hu-H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</a:br>
            <a:r>
              <a:rPr lang="hu-H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IV. PRIMER KUTATÁSOK ÉS EREDMÉNYEK</a:t>
            </a:r>
            <a:br>
              <a:rPr lang="hu-H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</a:b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556792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800" b="1" dirty="0"/>
              <a:t>A kutatás lebonyolítása, a minta </a:t>
            </a:r>
            <a:r>
              <a:rPr lang="hu-HU" sz="2800" b="1" dirty="0" smtClean="0"/>
              <a:t>összetétele</a:t>
            </a:r>
            <a:endParaRPr lang="hu-HU" sz="2800" b="1" dirty="0"/>
          </a:p>
          <a:p>
            <a:pPr lvl="1"/>
            <a:endParaRPr lang="hu-HU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2016 szeptember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b="1" dirty="0"/>
              <a:t>o</a:t>
            </a:r>
            <a:r>
              <a:rPr lang="hu-HU" sz="2000" b="1" dirty="0" smtClean="0"/>
              <a:t>nline lekérdezés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b="1" dirty="0"/>
              <a:t>m</a:t>
            </a:r>
            <a:r>
              <a:rPr lang="hu-HU" sz="2000" b="1" dirty="0" smtClean="0"/>
              <a:t>inta elemszáma -121 fő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56% férfi, 44 % nő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</a:t>
            </a:r>
            <a:r>
              <a:rPr lang="hu-HU" sz="2000" b="1" dirty="0" smtClean="0"/>
              <a:t>ngol nyelv 88%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b="1" dirty="0"/>
              <a:t>o</a:t>
            </a:r>
            <a:r>
              <a:rPr lang="hu-HU" sz="2000" b="1" dirty="0" smtClean="0"/>
              <a:t>rvostudomány felülreprezentált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180528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 smtClean="0"/>
              <a:t>PLS módszer</a:t>
            </a:r>
            <a:r>
              <a:rPr lang="hu-HU" sz="2400" b="1" i="1" dirty="0"/>
              <a:t> </a:t>
            </a:r>
            <a:r>
              <a:rPr lang="hu-HU" sz="2400" b="1" i="1" dirty="0" err="1" smtClean="0"/>
              <a:t>-Külföldi</a:t>
            </a:r>
            <a:r>
              <a:rPr lang="hu-HU" sz="2400" b="1" i="1" dirty="0" smtClean="0"/>
              <a:t> </a:t>
            </a:r>
            <a:r>
              <a:rPr lang="hu-HU" sz="2400" b="1" i="1" dirty="0"/>
              <a:t>hallgatók motivációjának és elvárásainak modellje</a:t>
            </a:r>
            <a:r>
              <a:rPr lang="hu-HU" sz="2400" b="1" dirty="0"/>
              <a:t/>
            </a:r>
            <a:br>
              <a:rPr lang="hu-HU" sz="2400" b="1" dirty="0"/>
            </a:br>
            <a:endParaRPr lang="hu-H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55" y="1052736"/>
            <a:ext cx="5616633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Eredmények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1004552" y="1584102"/>
            <a:ext cx="6879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00000"/>
                </a:solidFill>
              </a:rPr>
              <a:t>a legnagyobb magyarázó erővel a </a:t>
            </a:r>
            <a:r>
              <a:rPr lang="hu-H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kulturális</a:t>
            </a:r>
            <a:r>
              <a:rPr lang="hu-HU" sz="2400" b="1" dirty="0">
                <a:solidFill>
                  <a:srgbClr val="C00000"/>
                </a:solidFill>
              </a:rPr>
              <a:t> (0,343) és az oktatási (0,334) elvárások bírnak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u="sng" dirty="0">
                <a:solidFill>
                  <a:srgbClr val="C00000"/>
                </a:solidFill>
              </a:rPr>
              <a:t>a modellben tapasztalt legerősebb hatás a </a:t>
            </a:r>
            <a:r>
              <a:rPr lang="hu-HU" sz="2400" b="1" u="sng" dirty="0">
                <a:solidFill>
                  <a:srgbClr val="0070C0"/>
                </a:solidFill>
              </a:rPr>
              <a:t>kulturális tudásszerzés motivációja a kulturális elvárásokra (β = 0,438)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a tudásszerzés motivációja jelentős hatással </a:t>
            </a:r>
            <a:r>
              <a:rPr lang="hu-HU" b="1" dirty="0"/>
              <a:t>van az oktatási elvárásokra (β = 0,424) és a </a:t>
            </a:r>
            <a:r>
              <a:rPr lang="hu-HU" b="1" dirty="0" err="1" smtClean="0">
                <a:solidFill>
                  <a:srgbClr val="C00000"/>
                </a:solidFill>
              </a:rPr>
              <a:t>munkaerőpiaci</a:t>
            </a:r>
            <a:r>
              <a:rPr lang="hu-HU" b="1" dirty="0" smtClean="0">
                <a:solidFill>
                  <a:srgbClr val="C00000"/>
                </a:solidFill>
              </a:rPr>
              <a:t> elvárásokra </a:t>
            </a:r>
            <a:r>
              <a:rPr lang="hu-HU" b="1" dirty="0">
                <a:solidFill>
                  <a:srgbClr val="C00000"/>
                </a:solidFill>
              </a:rPr>
              <a:t>is </a:t>
            </a:r>
            <a:r>
              <a:rPr lang="hu-HU" b="1" dirty="0"/>
              <a:t>(β = 0,237) - utóbbi magyarázó ereje 33%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/>
              <a:t>a letelepedési szándék legnagyobb hatással a </a:t>
            </a:r>
            <a:r>
              <a:rPr lang="hu-HU" b="1" dirty="0" err="1"/>
              <a:t>munkaerőpiaci</a:t>
            </a:r>
            <a:r>
              <a:rPr lang="hu-HU" b="1" dirty="0"/>
              <a:t> elvárásokra van (β = 0,392)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/>
              <a:t>a letelepedés, integráció motivációja további három elvárás típusra is hatással van. A leggyengébb hatást a kulturális elvárásokra fejti ki (β = 0,244), ennél kissé nagyobbat fejt ki az oktatási elvárásokra (β = 0,275), és szintén nagyobbat a személyes elvárásokra (β = 0,295).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/>
              <a:t> </a:t>
            </a:r>
            <a:r>
              <a:rPr lang="hu-HU" b="1" dirty="0">
                <a:solidFill>
                  <a:srgbClr val="C00000"/>
                </a:solidFill>
              </a:rPr>
              <a:t>a referenciacsoportok </a:t>
            </a:r>
            <a:r>
              <a:rPr lang="hu-HU" b="1" dirty="0"/>
              <a:t>motivációja (β = 0,179), </a:t>
            </a:r>
            <a:r>
              <a:rPr lang="hu-HU" b="1" dirty="0">
                <a:solidFill>
                  <a:srgbClr val="C00000"/>
                </a:solidFill>
              </a:rPr>
              <a:t>és az önmegvalósítás </a:t>
            </a:r>
            <a:r>
              <a:rPr lang="hu-HU" b="1" dirty="0"/>
              <a:t>motivációja (β = 0,288) is hatással vannak a </a:t>
            </a:r>
            <a:r>
              <a:rPr lang="hu-HU" b="1" dirty="0">
                <a:solidFill>
                  <a:srgbClr val="C00000"/>
                </a:solidFill>
              </a:rPr>
              <a:t>szociális elvárásokra </a:t>
            </a:r>
          </a:p>
        </p:txBody>
      </p:sp>
    </p:spTree>
    <p:extLst>
      <p:ext uri="{BB962C8B-B14F-4D97-AF65-F5344CB8AC3E}">
        <p14:creationId xmlns:p14="http://schemas.microsoft.com/office/powerpoint/2010/main" val="1415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Elvárások – intézmény??</a:t>
            </a:r>
            <a:endParaRPr lang="hu-HU" b="1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579296" cy="1295400"/>
          </a:xfrm>
        </p:spPr>
        <p:txBody>
          <a:bodyPr/>
          <a:lstStyle/>
          <a:p>
            <a:r>
              <a:rPr lang="hu-HU" b="1" dirty="0" smtClean="0"/>
              <a:t>V</a:t>
            </a:r>
            <a:r>
              <a:rPr lang="hu-HU" b="1" dirty="0" smtClean="0"/>
              <a:t>. összegzés, következtetések 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35576"/>
              </p:ext>
            </p:extLst>
          </p:nvPr>
        </p:nvGraphicFramePr>
        <p:xfrm>
          <a:off x="611561" y="1986756"/>
          <a:ext cx="7992886" cy="458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548"/>
                <a:gridCol w="5446126"/>
                <a:gridCol w="973285"/>
                <a:gridCol w="846927"/>
              </a:tblGrid>
              <a:tr h="670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Hipotézis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Elfogadva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Elvetve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H1a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C00000"/>
                          </a:solidFill>
                          <a:effectLst/>
                        </a:rPr>
                        <a:t>A referencia csoportok motivációja hatással van a társas elvárásokra.</a:t>
                      </a:r>
                      <a:endParaRPr lang="hu-H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70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H1b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 referencia csoportok motivációja hatással van az oktatási elvárásokra.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0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H2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Az önmegvalósítás motivációja hatással van a személyes elvárásokra.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H3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C00000"/>
                          </a:solidFill>
                          <a:effectLst/>
                        </a:rPr>
                        <a:t>A kulturális motiváció hatással van a kulturális elvárásokra.</a:t>
                      </a:r>
                      <a:endParaRPr lang="hu-H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16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H4a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A letelepedés motivációja hatással van a személyes elvárásokra. 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16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H4b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C00000"/>
                          </a:solidFill>
                          <a:effectLst/>
                        </a:rPr>
                        <a:t>A letelepedés motivációja hatással van a kulturális elvárásokra. </a:t>
                      </a:r>
                      <a:endParaRPr lang="hu-H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708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H4c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 letelepedés motivációja hatással van a munkaerő-piaci elvárásokra. 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16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H4d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 letelepedés motivációja hatással van az oktatási elvárásokra. 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u-H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16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H5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 tudásszerzés motivációja hatással van az oktatási elvárásokra.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X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0200" y="2076063"/>
            <a:ext cx="7004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NewRomanPS" charset="0"/>
                <a:ea typeface="Calibri" pitchFamily="34" charset="0"/>
                <a:cs typeface="Times New Roman" pitchFamily="18" charset="0"/>
              </a:rPr>
              <a:t>Hipotézisek tesztelése</a:t>
            </a:r>
          </a:p>
        </p:txBody>
      </p:sp>
    </p:spTree>
    <p:extLst>
      <p:ext uri="{BB962C8B-B14F-4D97-AF65-F5344CB8AC3E}">
        <p14:creationId xmlns:p14="http://schemas.microsoft.com/office/powerpoint/2010/main" val="606926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A motivációk vizsgálata fontos, de nem elég!</a:t>
            </a:r>
          </a:p>
          <a:p>
            <a:pPr marL="0" indent="0">
              <a:buNone/>
            </a:pPr>
            <a:endParaRPr lang="hu-H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A motivációk és elvárások közötti kapcsolatok alapján a kulturális közeg meghatározó lehet!</a:t>
            </a:r>
          </a:p>
          <a:p>
            <a:pPr marL="0" indent="0">
              <a:buNone/>
            </a:pPr>
            <a:endParaRPr lang="hu-H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Az elvárások mellett az elégedettséget is vizsgálni kell!</a:t>
            </a:r>
          </a:p>
          <a:p>
            <a:pPr marL="0" indent="0">
              <a:buNone/>
            </a:pPr>
            <a:endParaRPr lang="hu-H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WOM!!</a:t>
            </a:r>
          </a:p>
          <a:p>
            <a:pPr marL="0" lvl="0" indent="0">
              <a:buNone/>
            </a:pPr>
            <a:endParaRPr lang="hu-H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51" y="472514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9033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163638" y="53975"/>
            <a:ext cx="7427912" cy="1143000"/>
          </a:xfrm>
        </p:spPr>
        <p:txBody>
          <a:bodyPr/>
          <a:lstStyle/>
          <a:p>
            <a:r>
              <a:rPr lang="en-US" altLang="en-US" sz="3600" b="1" dirty="0" err="1"/>
              <a:t>További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kutatási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lehetőségek</a:t>
            </a:r>
            <a:endParaRPr lang="en-US" altLang="en-US" sz="3600" b="1" dirty="0"/>
          </a:p>
        </p:txBody>
      </p:sp>
      <p:sp>
        <p:nvSpPr>
          <p:cNvPr id="6" name="Donut 5"/>
          <p:cNvSpPr/>
          <p:nvPr/>
        </p:nvSpPr>
        <p:spPr bwMode="auto">
          <a:xfrm>
            <a:off x="684213" y="2924175"/>
            <a:ext cx="1800225" cy="720725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Elvárások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3479196" y="2604655"/>
            <a:ext cx="2232025" cy="720725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</a:rPr>
              <a:t>Elégedettség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3767801" y="4012335"/>
            <a:ext cx="1655762" cy="865188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Észlelt érték</a:t>
            </a:r>
          </a:p>
        </p:txBody>
      </p:sp>
      <p:sp>
        <p:nvSpPr>
          <p:cNvPr id="9" name="Donut 8"/>
          <p:cNvSpPr/>
          <p:nvPr/>
        </p:nvSpPr>
        <p:spPr bwMode="auto">
          <a:xfrm>
            <a:off x="1618965" y="4051563"/>
            <a:ext cx="1728788" cy="865188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Észlelt minőség</a:t>
            </a:r>
          </a:p>
        </p:txBody>
      </p:sp>
      <p:sp>
        <p:nvSpPr>
          <p:cNvPr id="10" name="Donut 9"/>
          <p:cNvSpPr/>
          <p:nvPr/>
        </p:nvSpPr>
        <p:spPr bwMode="auto">
          <a:xfrm>
            <a:off x="6009000" y="3847522"/>
            <a:ext cx="1511300" cy="865188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WOM</a:t>
            </a:r>
          </a:p>
        </p:txBody>
      </p:sp>
      <p:sp>
        <p:nvSpPr>
          <p:cNvPr id="11" name="Donut 10"/>
          <p:cNvSpPr/>
          <p:nvPr/>
        </p:nvSpPr>
        <p:spPr bwMode="auto">
          <a:xfrm>
            <a:off x="4999061" y="5145304"/>
            <a:ext cx="1943423" cy="936773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Out-of-school activities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3492500" y="1125538"/>
            <a:ext cx="2232025" cy="863600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Elkötelezettség</a:t>
            </a:r>
          </a:p>
        </p:txBody>
      </p:sp>
      <p:sp>
        <p:nvSpPr>
          <p:cNvPr id="13" name="Donut 12"/>
          <p:cNvSpPr/>
          <p:nvPr/>
        </p:nvSpPr>
        <p:spPr bwMode="auto">
          <a:xfrm>
            <a:off x="7151688" y="2892425"/>
            <a:ext cx="1668462" cy="720725"/>
          </a:xfrm>
          <a:prstGeom prst="donut">
            <a:avLst>
              <a:gd name="adj" fmla="val 73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Lojalitás</a:t>
            </a:r>
          </a:p>
        </p:txBody>
      </p:sp>
      <p:cxnSp>
        <p:nvCxnSpPr>
          <p:cNvPr id="51210" name="Straight Arrow Connector 24"/>
          <p:cNvCxnSpPr>
            <a:cxnSpLocks noChangeShapeType="1"/>
            <a:stCxn id="6" idx="6"/>
            <a:endCxn id="7" idx="2"/>
          </p:cNvCxnSpPr>
          <p:nvPr/>
        </p:nvCxnSpPr>
        <p:spPr bwMode="auto">
          <a:xfrm flipV="1">
            <a:off x="2484438" y="2965018"/>
            <a:ext cx="994758" cy="3195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Straight Arrow Connector 26"/>
          <p:cNvCxnSpPr>
            <a:cxnSpLocks noChangeShapeType="1"/>
            <a:stCxn id="7" idx="0"/>
            <a:endCxn id="12" idx="4"/>
          </p:cNvCxnSpPr>
          <p:nvPr/>
        </p:nvCxnSpPr>
        <p:spPr bwMode="auto">
          <a:xfrm flipV="1">
            <a:off x="4595209" y="1989138"/>
            <a:ext cx="13304" cy="61551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2" name="Straight Arrow Connector 28"/>
          <p:cNvCxnSpPr>
            <a:cxnSpLocks noChangeShapeType="1"/>
            <a:stCxn id="7" idx="6"/>
            <a:endCxn id="13" idx="2"/>
          </p:cNvCxnSpPr>
          <p:nvPr/>
        </p:nvCxnSpPr>
        <p:spPr bwMode="auto">
          <a:xfrm>
            <a:off x="5711221" y="2965018"/>
            <a:ext cx="1440467" cy="2877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3" name="Straight Arrow Connector 32"/>
          <p:cNvCxnSpPr>
            <a:cxnSpLocks noChangeShapeType="1"/>
            <a:stCxn id="12" idx="5"/>
            <a:endCxn id="10" idx="0"/>
          </p:cNvCxnSpPr>
          <p:nvPr/>
        </p:nvCxnSpPr>
        <p:spPr bwMode="auto">
          <a:xfrm>
            <a:off x="5397653" y="1862667"/>
            <a:ext cx="1366997" cy="198485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Straight Arrow Connector 37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5724525" y="1557338"/>
            <a:ext cx="1671638" cy="143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Straight Arrow Connector 43"/>
          <p:cNvCxnSpPr>
            <a:cxnSpLocks noChangeShapeType="1"/>
            <a:stCxn id="6" idx="4"/>
            <a:endCxn id="9" idx="1"/>
          </p:cNvCxnSpPr>
          <p:nvPr/>
        </p:nvCxnSpPr>
        <p:spPr bwMode="auto">
          <a:xfrm>
            <a:off x="1584326" y="3644900"/>
            <a:ext cx="287814" cy="53336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Straight Arrow Connector 47"/>
          <p:cNvCxnSpPr>
            <a:cxnSpLocks noChangeShapeType="1"/>
            <a:stCxn id="9" idx="7"/>
            <a:endCxn id="7" idx="3"/>
          </p:cNvCxnSpPr>
          <p:nvPr/>
        </p:nvCxnSpPr>
        <p:spPr bwMode="auto">
          <a:xfrm flipV="1">
            <a:off x="3094578" y="3219832"/>
            <a:ext cx="711490" cy="95843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Straight Arrow Connector 50"/>
          <p:cNvCxnSpPr>
            <a:cxnSpLocks noChangeShapeType="1"/>
            <a:stCxn id="9" idx="6"/>
            <a:endCxn id="8" idx="2"/>
          </p:cNvCxnSpPr>
          <p:nvPr/>
        </p:nvCxnSpPr>
        <p:spPr bwMode="auto">
          <a:xfrm flipV="1">
            <a:off x="3347753" y="4444929"/>
            <a:ext cx="420048" cy="392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Straight Arrow Connector 53"/>
          <p:cNvCxnSpPr>
            <a:cxnSpLocks noChangeShapeType="1"/>
            <a:stCxn id="8" idx="0"/>
            <a:endCxn id="7" idx="4"/>
          </p:cNvCxnSpPr>
          <p:nvPr/>
        </p:nvCxnSpPr>
        <p:spPr bwMode="auto">
          <a:xfrm flipH="1" flipV="1">
            <a:off x="4595209" y="3325380"/>
            <a:ext cx="473" cy="68695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Straight Arrow Connector 57"/>
          <p:cNvCxnSpPr>
            <a:cxnSpLocks noChangeShapeType="1"/>
            <a:stCxn id="11" idx="1"/>
            <a:endCxn id="8" idx="4"/>
          </p:cNvCxnSpPr>
          <p:nvPr/>
        </p:nvCxnSpPr>
        <p:spPr bwMode="auto">
          <a:xfrm flipH="1" flipV="1">
            <a:off x="4595682" y="4877523"/>
            <a:ext cx="687987" cy="40496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0" name="Straight Arrow Connector 60"/>
          <p:cNvCxnSpPr>
            <a:cxnSpLocks noChangeShapeType="1"/>
            <a:stCxn id="11" idx="0"/>
            <a:endCxn id="7" idx="5"/>
          </p:cNvCxnSpPr>
          <p:nvPr/>
        </p:nvCxnSpPr>
        <p:spPr bwMode="auto">
          <a:xfrm flipH="1" flipV="1">
            <a:off x="5384349" y="3219832"/>
            <a:ext cx="586424" cy="19254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1" name="Straight Arrow Connector 78"/>
          <p:cNvCxnSpPr>
            <a:cxnSpLocks noChangeShapeType="1"/>
            <a:stCxn id="11" idx="7"/>
            <a:endCxn id="10" idx="4"/>
          </p:cNvCxnSpPr>
          <p:nvPr/>
        </p:nvCxnSpPr>
        <p:spPr bwMode="auto">
          <a:xfrm flipV="1">
            <a:off x="6657876" y="4712710"/>
            <a:ext cx="106774" cy="56978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2" name="Straight Arrow Connector 81"/>
          <p:cNvCxnSpPr>
            <a:cxnSpLocks noChangeShapeType="1"/>
            <a:stCxn id="11" idx="6"/>
            <a:endCxn id="13" idx="5"/>
          </p:cNvCxnSpPr>
          <p:nvPr/>
        </p:nvCxnSpPr>
        <p:spPr bwMode="auto">
          <a:xfrm flipV="1">
            <a:off x="6942484" y="3507602"/>
            <a:ext cx="1633325" cy="21060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3" name="Straight Arrow Connector 89"/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5423563" y="4280116"/>
            <a:ext cx="585437" cy="164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4" name="Straight Arrow Connector 92"/>
          <p:cNvCxnSpPr>
            <a:cxnSpLocks noChangeShapeType="1"/>
            <a:stCxn id="13" idx="4"/>
            <a:endCxn id="10" idx="7"/>
          </p:cNvCxnSpPr>
          <p:nvPr/>
        </p:nvCxnSpPr>
        <p:spPr bwMode="auto">
          <a:xfrm flipH="1">
            <a:off x="7298975" y="3613150"/>
            <a:ext cx="686944" cy="36107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5" name="Straight Arrow Connector 96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5711221" y="2965018"/>
            <a:ext cx="519104" cy="100920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19446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2771800" y="260648"/>
            <a:ext cx="63722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b="1" dirty="0" smtClean="0">
              <a:solidFill>
                <a:schemeClr val="tx2">
                  <a:lumMod val="40000"/>
                  <a:lumOff val="60000"/>
                </a:schemeClr>
              </a:solidFill>
              <a:latin typeface="Tw Cen MT" pitchFamily="34" charset="-18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I. Kutatási kérdés</a:t>
            </a:r>
          </a:p>
          <a:p>
            <a:pPr marL="0" indent="0">
              <a:buNone/>
            </a:pPr>
            <a:endParaRPr lang="hu-HU" b="1" dirty="0">
              <a:solidFill>
                <a:schemeClr val="tx2">
                  <a:lumMod val="40000"/>
                  <a:lumOff val="60000"/>
                </a:schemeClr>
              </a:solidFill>
              <a:latin typeface="Tw Cen MT" pitchFamily="34" charset="-18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II. Elméleti háttér - Motivációk és elvárások</a:t>
            </a:r>
          </a:p>
          <a:p>
            <a:pPr marL="0" lvl="0" indent="0">
              <a:buNone/>
            </a:pPr>
            <a:endParaRPr lang="hu-HU" b="1" dirty="0" smtClean="0">
              <a:solidFill>
                <a:schemeClr val="tx2">
                  <a:lumMod val="40000"/>
                  <a:lumOff val="60000"/>
                </a:schemeClr>
              </a:solidFill>
              <a:latin typeface="Tw Cen MT" pitchFamily="34" charset="-18"/>
            </a:endParaRPr>
          </a:p>
          <a:p>
            <a:pPr marL="0" lvl="0" indent="0">
              <a:buNone/>
            </a:pP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III. Egy lehetséges megközelítési modell</a:t>
            </a:r>
          </a:p>
          <a:p>
            <a:pPr marL="0" lvl="0" indent="0">
              <a:buNone/>
            </a:pP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(pilot kutatások, modellalkotás)</a:t>
            </a:r>
          </a:p>
          <a:p>
            <a:pPr marL="0" lvl="0" indent="0">
              <a:buNone/>
            </a:pPr>
            <a:endParaRPr lang="hu-HU" b="1" dirty="0">
              <a:solidFill>
                <a:schemeClr val="tx2">
                  <a:lumMod val="40000"/>
                  <a:lumOff val="60000"/>
                </a:schemeClr>
              </a:solidFill>
              <a:latin typeface="Tw Cen MT" pitchFamily="34" charset="-18"/>
            </a:endParaRPr>
          </a:p>
          <a:p>
            <a:pPr marL="0" lvl="0" indent="0">
              <a:buNone/>
            </a:pP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IV. Primer kutatás és eredmények</a:t>
            </a:r>
          </a:p>
          <a:p>
            <a:pPr marL="0" lvl="0" indent="0">
              <a:buNone/>
            </a:pPr>
            <a:endParaRPr lang="hu-HU" b="1" dirty="0">
              <a:solidFill>
                <a:schemeClr val="tx2">
                  <a:lumMod val="40000"/>
                  <a:lumOff val="60000"/>
                </a:schemeClr>
              </a:solidFill>
              <a:latin typeface="Tw Cen MT" pitchFamily="34" charset="-18"/>
            </a:endParaRPr>
          </a:p>
          <a:p>
            <a:pPr marL="0" lvl="0" indent="0">
              <a:buNone/>
            </a:pP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V. Összegzés</a:t>
            </a:r>
          </a:p>
          <a:p>
            <a:pPr marL="0" lvl="0" indent="0">
              <a:buNone/>
            </a:pPr>
            <a:endParaRPr lang="hu-HU" b="1" dirty="0">
              <a:latin typeface="Tw Cen MT" pitchFamily="34" charset="-18"/>
            </a:endParaRPr>
          </a:p>
          <a:p>
            <a:pPr marL="0" lvl="0" indent="0">
              <a:buNone/>
            </a:pPr>
            <a:endParaRPr lang="hu-HU" b="1" dirty="0" smtClean="0">
              <a:latin typeface="Tw Cen MT" pitchFamily="34" charset="-18"/>
            </a:endParaRPr>
          </a:p>
          <a:p>
            <a:pPr marL="0" lvl="0" indent="0">
              <a:buNone/>
            </a:pPr>
            <a:endParaRPr lang="hu-HU" dirty="0">
              <a:latin typeface="Tw Cen MT" pitchFamily="34" charset="-18"/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40000"/>
                  <a:lumOff val="60000"/>
                </a:schemeClr>
              </a:solidFill>
              <a:latin typeface="Tw Cen MT" pitchFamily="34" charset="-18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388" y="333375"/>
            <a:ext cx="2381250" cy="1295400"/>
          </a:xfrm>
        </p:spPr>
        <p:txBody>
          <a:bodyPr wrap="square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Tw Cen MT" pitchFamily="34" charset="-18"/>
              </a:rPr>
              <a:t>TÉMÁK</a:t>
            </a:r>
            <a:endParaRPr lang="hu-HU" sz="36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17010" r="22649" b="6495"/>
          <a:stretch/>
        </p:blipFill>
        <p:spPr>
          <a:xfrm>
            <a:off x="355643" y="2708920"/>
            <a:ext cx="1984109" cy="324036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735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725976"/>
            <a:ext cx="670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42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9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Motivációk-elvárások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I. </a:t>
            </a:r>
            <a:r>
              <a:rPr lang="hu-H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Kutatási </a:t>
            </a: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w Cen MT" pitchFamily="34" charset="-18"/>
              </a:rPr>
              <a:t>kérdés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87624" y="3068960"/>
            <a:ext cx="6336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pPr algn="ctr"/>
            <a:r>
              <a:rPr lang="hu-HU" sz="2800" b="1" dirty="0" smtClean="0"/>
              <a:t>Milyen </a:t>
            </a:r>
            <a:r>
              <a:rPr lang="hu-HU" sz="2800" b="1" dirty="0"/>
              <a:t>összefüggések mutathatók ki a külföldi hallgatók motivációi és elvárásai </a:t>
            </a:r>
            <a:r>
              <a:rPr lang="hu-HU" sz="2800" b="1" dirty="0" smtClean="0"/>
              <a:t>között</a:t>
            </a:r>
            <a:r>
              <a:rPr lang="hu-HU" sz="2800" b="1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46288"/>
            <a:ext cx="2095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82" y="4575950"/>
            <a:ext cx="206369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0030"/>
            <a:ext cx="1584000" cy="1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36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/>
              <a:t>II. Elméleti háttér - Motivációk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755232"/>
          </a:xfrm>
        </p:spPr>
        <p:txBody>
          <a:bodyPr/>
          <a:lstStyle/>
          <a:p>
            <a:endParaRPr lang="hu-HU" b="1" dirty="0" smtClean="0"/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414272"/>
            <a:ext cx="85899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b="1" dirty="0" smtClean="0"/>
              <a:t>Motiváció: 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r>
              <a:rPr lang="hu-HU" sz="2000" b="1" dirty="0" smtClean="0"/>
              <a:t>„…pszichológiai folyamatok, melyek felkeltik az egyén figyelmét és útmutatást biztosítanak számára, hogy az általuk önkéntesen választott célt kitartással elérjék” </a:t>
            </a:r>
            <a:r>
              <a:rPr lang="hu-HU" dirty="0" smtClean="0"/>
              <a:t>(Elliot – </a:t>
            </a:r>
            <a:r>
              <a:rPr lang="hu-HU" dirty="0" err="1" smtClean="0"/>
              <a:t>Fryer</a:t>
            </a:r>
            <a:r>
              <a:rPr lang="hu-HU" dirty="0" smtClean="0"/>
              <a:t> 2008, 236).</a:t>
            </a:r>
          </a:p>
          <a:p>
            <a:endParaRPr lang="hu-HU" dirty="0" smtClean="0"/>
          </a:p>
          <a:p>
            <a:r>
              <a:rPr lang="hu-HU" sz="2400" b="1" dirty="0" smtClean="0"/>
              <a:t>2. Hallgatói választási motivációk: </a:t>
            </a:r>
          </a:p>
          <a:p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személyes </a:t>
            </a:r>
            <a:r>
              <a:rPr lang="hu-HU" sz="2000" b="1" dirty="0" smtClean="0"/>
              <a:t>okok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országimázs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 err="1" smtClean="0"/>
              <a:t>városimázs</a:t>
            </a:r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/>
              <a:t>intézmény </a:t>
            </a:r>
            <a:r>
              <a:rPr lang="hu-HU" sz="2000" b="1" dirty="0" err="1" smtClean="0"/>
              <a:t>imázsa</a:t>
            </a:r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felsőoktatási program korábbi </a:t>
            </a:r>
            <a:r>
              <a:rPr lang="hu-HU" sz="2000" b="1" dirty="0" smtClean="0"/>
              <a:t>értékelései </a:t>
            </a:r>
            <a:r>
              <a:rPr lang="hu-HU" dirty="0" smtClean="0"/>
              <a:t>(</a:t>
            </a:r>
            <a:r>
              <a:rPr lang="hu-HU" dirty="0" err="1" smtClean="0"/>
              <a:t>Cubillo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Egyéb: szülők hatása, társak hatása (</a:t>
            </a:r>
            <a:r>
              <a:rPr lang="hu-HU" dirty="0" err="1" smtClean="0"/>
              <a:t>Griner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2014)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017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511480" cy="1741512"/>
          </a:xfrm>
          <a:solidFill>
            <a:schemeClr val="accent2"/>
          </a:solidFill>
        </p:spPr>
        <p:txBody>
          <a:bodyPr/>
          <a:lstStyle/>
          <a:p>
            <a:r>
              <a:rPr lang="hu-HU" b="1" cap="none" dirty="0">
                <a:solidFill>
                  <a:srgbClr val="CAF278"/>
                </a:solidFill>
              </a:rPr>
              <a:t>II. Elméleti háttér </a:t>
            </a:r>
            <a:r>
              <a:rPr lang="hu-HU" b="1" cap="none" dirty="0" smtClean="0">
                <a:solidFill>
                  <a:srgbClr val="CAF278"/>
                </a:solidFill>
              </a:rPr>
              <a:t>- Elvárások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 rot="10800000" flipV="1">
            <a:off x="768093" y="2149476"/>
            <a:ext cx="79083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utazás </a:t>
            </a:r>
            <a:r>
              <a:rPr lang="hu-HU" sz="2800" b="1" dirty="0"/>
              <a:t>és célország </a:t>
            </a:r>
            <a:r>
              <a:rPr lang="hu-HU" sz="2800" b="1" dirty="0" smtClean="0"/>
              <a:t>elhelyezkedése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 </a:t>
            </a:r>
            <a:r>
              <a:rPr lang="hu-HU" sz="2800" b="1" dirty="0"/>
              <a:t>intézményi jellemzők és </a:t>
            </a:r>
            <a:r>
              <a:rPr lang="hu-HU" sz="2800" b="1" dirty="0" smtClean="0"/>
              <a:t>közeg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 </a:t>
            </a:r>
            <a:r>
              <a:rPr lang="hu-HU" sz="2800" b="1" dirty="0"/>
              <a:t>társadalmi </a:t>
            </a:r>
            <a:r>
              <a:rPr lang="hu-HU" sz="2800" b="1" dirty="0" smtClean="0"/>
              <a:t>környezet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pénzügyi környezet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személyes </a:t>
            </a:r>
            <a:r>
              <a:rPr lang="hu-HU" sz="2800" b="1" dirty="0"/>
              <a:t>fejlődés, célok és törekvések, tanulási </a:t>
            </a:r>
            <a:r>
              <a:rPr lang="hu-HU" sz="2800" b="1" dirty="0" smtClean="0"/>
              <a:t>teljesítmény,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képességfejlődések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 </a:t>
            </a:r>
            <a:r>
              <a:rPr lang="hu-HU" sz="2800" b="1" dirty="0"/>
              <a:t>kulturális </a:t>
            </a:r>
            <a:r>
              <a:rPr lang="hu-HU" sz="2800" b="1" dirty="0" smtClean="0"/>
              <a:t>expozíció (</a:t>
            </a:r>
            <a:r>
              <a:rPr lang="hu-HU" sz="2000" dirty="0" smtClean="0"/>
              <a:t>Anderson 2007)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49339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78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2700" b="1" i="1" dirty="0" smtClean="0"/>
              <a:t>Anderson </a:t>
            </a:r>
            <a:r>
              <a:rPr lang="hu-HU" sz="2700" b="1" i="1" dirty="0"/>
              <a:t>külföldi hallgatók elvárásainak </a:t>
            </a:r>
            <a:r>
              <a:rPr lang="hu-HU" sz="2700" b="1" i="1" dirty="0" smtClean="0"/>
              <a:t>modellje</a:t>
            </a:r>
            <a:r>
              <a:rPr lang="hu-HU" dirty="0"/>
              <a:t/>
            </a:r>
            <a:br>
              <a:rPr lang="hu-HU" dirty="0"/>
            </a:br>
            <a:r>
              <a:rPr lang="hu-HU" sz="2200" dirty="0" smtClean="0"/>
              <a:t>(Anderson 2007)</a:t>
            </a:r>
            <a:endParaRPr lang="hu-H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3" y="1196752"/>
            <a:ext cx="7947220" cy="49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5" b="2439"/>
          <a:stretch/>
        </p:blipFill>
        <p:spPr>
          <a:xfrm>
            <a:off x="-108519" y="-99392"/>
            <a:ext cx="925252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21420000">
            <a:off x="704552" y="1943706"/>
            <a:ext cx="5374916" cy="294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4000" b="1" dirty="0">
                <a:latin typeface="Tw Cen MT" pitchFamily="34" charset="-18"/>
              </a:rPr>
              <a:t>III. </a:t>
            </a:r>
            <a:r>
              <a:rPr lang="hu-HU" sz="4800" b="1" dirty="0">
                <a:latin typeface="Tw Cen MT" pitchFamily="34" charset="-18"/>
              </a:rPr>
              <a:t>Egy lehetséges megközelítési modell</a:t>
            </a:r>
            <a:r>
              <a:rPr lang="hu-HU" sz="4000" b="1" dirty="0">
                <a:latin typeface="Tw Cen MT" pitchFamily="34" charset="-18"/>
              </a:rPr>
              <a:t/>
            </a:r>
            <a:br>
              <a:rPr lang="hu-HU" sz="4000" b="1" dirty="0">
                <a:latin typeface="Tw Cen MT" pitchFamily="34" charset="-18"/>
              </a:rPr>
            </a:br>
            <a:endParaRPr lang="hu-HU" sz="4000" b="1" dirty="0" smtClean="0">
              <a:latin typeface="Tw Cen MT" pitchFamily="34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39882" y="5517232"/>
            <a:ext cx="326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Motivációk és elvárások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36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Előzetes (pilot) kutatások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07478" y="2204864"/>
            <a:ext cx="7645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Motivációk – interjúk, fókuszcsoportok 2005</a:t>
            </a:r>
          </a:p>
          <a:p>
            <a:endParaRPr lang="hu-HU" sz="2800" b="1" dirty="0"/>
          </a:p>
          <a:p>
            <a:r>
              <a:rPr lang="hu-HU" sz="2800" b="1" dirty="0" smtClean="0"/>
              <a:t>Motivációk – 128 fős kérdőíves vizsgálat 2006</a:t>
            </a:r>
          </a:p>
          <a:p>
            <a:endParaRPr lang="hu-HU" sz="2800" b="1" dirty="0"/>
          </a:p>
          <a:p>
            <a:r>
              <a:rPr lang="hu-HU" sz="2800" b="1" dirty="0" smtClean="0"/>
              <a:t>Elvárások  - 17 mélyinterjú</a:t>
            </a:r>
            <a:endParaRPr lang="hu-H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7" y="5140203"/>
            <a:ext cx="3089648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39" y="4868591"/>
            <a:ext cx="2345878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9" y="4868591"/>
            <a:ext cx="2096989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Motivációs faktorok</a:t>
            </a:r>
            <a:endParaRPr lang="hu-H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753573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r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714</Words>
  <Application>Microsoft Office PowerPoint</Application>
  <PresentationFormat>Diavetítés a képernyőre (4:3 oldalarány)</PresentationFormat>
  <Paragraphs>174</Paragraphs>
  <Slides>20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Office-téma</vt:lpstr>
      <vt:lpstr>Currency</vt:lpstr>
      <vt:lpstr>1_Office-téma</vt:lpstr>
      <vt:lpstr> Miért jönnek Magyarországra más országokból a tanulni vágyók?  </vt:lpstr>
      <vt:lpstr>TÉMÁK</vt:lpstr>
      <vt:lpstr>I. Kutatási kérdés</vt:lpstr>
      <vt:lpstr>II. Elméleti háttér - Motivációk</vt:lpstr>
      <vt:lpstr>II. Elméleti háttér - Elvárások</vt:lpstr>
      <vt:lpstr>Anderson külföldi hallgatók elvárásainak modellje (Anderson 2007)</vt:lpstr>
      <vt:lpstr>PowerPoint bemutató</vt:lpstr>
      <vt:lpstr>Előzetes (pilot) kutatások</vt:lpstr>
      <vt:lpstr>Motivációs faktorok</vt:lpstr>
      <vt:lpstr>Elvárások</vt:lpstr>
      <vt:lpstr>HIPOTÉZISEK</vt:lpstr>
      <vt:lpstr>HIPOTÉZISEK</vt:lpstr>
      <vt:lpstr>3. ábra: A külföldi hallgatók motivációi és elvárásai közötti összefüggések </vt:lpstr>
      <vt:lpstr> IV. PRIMER KUTATÁSOK ÉS EREDMÉNYEK </vt:lpstr>
      <vt:lpstr>PLS módszer -Külföldi hallgatók motivációjának és elvárásainak modellje </vt:lpstr>
      <vt:lpstr>Eredmények</vt:lpstr>
      <vt:lpstr>V. összegzés, következtetések  </vt:lpstr>
      <vt:lpstr>….</vt:lpstr>
      <vt:lpstr>További kutatási lehetőségek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Hetesi</dc:creator>
  <cp:lastModifiedBy>Hetesi</cp:lastModifiedBy>
  <cp:revision>500</cp:revision>
  <cp:lastPrinted>2013-04-12T10:31:11Z</cp:lastPrinted>
  <dcterms:created xsi:type="dcterms:W3CDTF">2013-03-24T19:29:31Z</dcterms:created>
  <dcterms:modified xsi:type="dcterms:W3CDTF">2017-05-17T19:35:36Z</dcterms:modified>
</cp:coreProperties>
</file>