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Tervezett véradások száma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430454</c:v>
                </c:pt>
                <c:pt idx="1">
                  <c:v>430901</c:v>
                </c:pt>
                <c:pt idx="2">
                  <c:v>431641</c:v>
                </c:pt>
                <c:pt idx="3">
                  <c:v>436477</c:v>
                </c:pt>
                <c:pt idx="4">
                  <c:v>437261</c:v>
                </c:pt>
                <c:pt idx="5">
                  <c:v>435293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Résztvevő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450717</c:v>
                </c:pt>
                <c:pt idx="1">
                  <c:v>449590</c:v>
                </c:pt>
                <c:pt idx="2">
                  <c:v>437115</c:v>
                </c:pt>
                <c:pt idx="3">
                  <c:v>419734</c:v>
                </c:pt>
                <c:pt idx="4">
                  <c:v>412174</c:v>
                </c:pt>
                <c:pt idx="5">
                  <c:v>398376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Sikeres donáció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389305</c:v>
                </c:pt>
                <c:pt idx="1">
                  <c:v>385015</c:v>
                </c:pt>
                <c:pt idx="2">
                  <c:v>375382</c:v>
                </c:pt>
                <c:pt idx="3">
                  <c:v>356712</c:v>
                </c:pt>
                <c:pt idx="4">
                  <c:v>348146</c:v>
                </c:pt>
                <c:pt idx="5">
                  <c:v>335595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87008"/>
        <c:axId val="93786112"/>
      </c:lineChart>
      <c:catAx>
        <c:axId val="933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786112"/>
        <c:crosses val="autoZero"/>
        <c:auto val="1"/>
        <c:lblAlgn val="ctr"/>
        <c:lblOffset val="100"/>
        <c:noMultiLvlLbl val="0"/>
      </c:catAx>
      <c:valAx>
        <c:axId val="937861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33870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w Cen MT" pitchFamily="34" charset="-18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Véradó rendezvények száma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11860</c:v>
                </c:pt>
                <c:pt idx="1">
                  <c:v>12294</c:v>
                </c:pt>
                <c:pt idx="2">
                  <c:v>13115</c:v>
                </c:pt>
                <c:pt idx="3">
                  <c:v>13525</c:v>
                </c:pt>
                <c:pt idx="4">
                  <c:v>13750</c:v>
                </c:pt>
                <c:pt idx="5">
                  <c:v>13805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112640"/>
        <c:axId val="102114432"/>
      </c:lineChart>
      <c:catAx>
        <c:axId val="1021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114432"/>
        <c:crosses val="autoZero"/>
        <c:auto val="1"/>
        <c:lblAlgn val="ctr"/>
        <c:lblOffset val="100"/>
        <c:noMultiLvlLbl val="0"/>
      </c:catAx>
      <c:valAx>
        <c:axId val="1021144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21126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w Cen MT" pitchFamily="34" charset="-18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Tervezett donorszám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430454</c:v>
                </c:pt>
                <c:pt idx="1">
                  <c:v>430901</c:v>
                </c:pt>
                <c:pt idx="2">
                  <c:v>431641</c:v>
                </c:pt>
                <c:pt idx="3">
                  <c:v>436477</c:v>
                </c:pt>
                <c:pt idx="4">
                  <c:v>437261</c:v>
                </c:pt>
                <c:pt idx="5">
                  <c:v>435293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Megjelent donorszám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450717</c:v>
                </c:pt>
                <c:pt idx="1">
                  <c:v>449590</c:v>
                </c:pt>
                <c:pt idx="2">
                  <c:v>437115</c:v>
                </c:pt>
                <c:pt idx="3">
                  <c:v>419734</c:v>
                </c:pt>
                <c:pt idx="4">
                  <c:v>412174</c:v>
                </c:pt>
                <c:pt idx="5">
                  <c:v>398376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Befejezett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389305</c:v>
                </c:pt>
                <c:pt idx="1">
                  <c:v>385015</c:v>
                </c:pt>
                <c:pt idx="2">
                  <c:v>375382</c:v>
                </c:pt>
                <c:pt idx="3">
                  <c:v>356712</c:v>
                </c:pt>
                <c:pt idx="4">
                  <c:v>348146</c:v>
                </c:pt>
                <c:pt idx="5">
                  <c:v>335595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Véradó sesemények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11860</c:v>
                </c:pt>
                <c:pt idx="1">
                  <c:v>12294</c:v>
                </c:pt>
                <c:pt idx="2">
                  <c:v>13115</c:v>
                </c:pt>
                <c:pt idx="3">
                  <c:v>13525</c:v>
                </c:pt>
                <c:pt idx="4">
                  <c:v>13750</c:v>
                </c:pt>
                <c:pt idx="5">
                  <c:v>13805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Új véradók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56606</c:v>
                </c:pt>
                <c:pt idx="1">
                  <c:v>55086</c:v>
                </c:pt>
                <c:pt idx="2">
                  <c:v>54698</c:v>
                </c:pt>
                <c:pt idx="3">
                  <c:v>56206</c:v>
                </c:pt>
                <c:pt idx="4">
                  <c:v>56078</c:v>
                </c:pt>
                <c:pt idx="5">
                  <c:v>53120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146048"/>
        <c:axId val="102147584"/>
      </c:lineChart>
      <c:catAx>
        <c:axId val="10214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147584"/>
        <c:crosses val="autoZero"/>
        <c:auto val="1"/>
        <c:lblAlgn val="ctr"/>
        <c:lblOffset val="100"/>
        <c:noMultiLvlLbl val="0"/>
      </c:catAx>
      <c:valAx>
        <c:axId val="10214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1460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w Cen MT" pitchFamily="34" charset="-18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latin typeface="Tw Cen MT" pitchFamily="34" charset="-18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Nők</c:v>
                </c:pt>
                <c:pt idx="1">
                  <c:v>Férfiak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Érintett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GTK Facebook csoportok</c:v>
                </c:pt>
                <c:pt idx="1">
                  <c:v>GTK Facebook oldal</c:v>
                </c:pt>
                <c:pt idx="2">
                  <c:v>SZTE Marketing Klub Facebook oldal</c:v>
                </c:pt>
                <c:pt idx="3">
                  <c:v>SZTE Marketing Klub hírlevél</c:v>
                </c:pt>
                <c:pt idx="4">
                  <c:v>MKT Facebook oldal</c:v>
                </c:pt>
                <c:pt idx="5">
                  <c:v>Épület I. (KO) – lift programajánló</c:v>
                </c:pt>
                <c:pt idx="6">
                  <c:v>Épület I. (KO) – plakátok</c:v>
                </c:pt>
                <c:pt idx="7">
                  <c:v>Épület II. (GO) – plakátok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1</c:v>
                </c:pt>
                <c:pt idx="1">
                  <c:v>0.82</c:v>
                </c:pt>
                <c:pt idx="2">
                  <c:v>0.61</c:v>
                </c:pt>
                <c:pt idx="3">
                  <c:v>0.49</c:v>
                </c:pt>
                <c:pt idx="4">
                  <c:v>0.46</c:v>
                </c:pt>
                <c:pt idx="5">
                  <c:v>0.23</c:v>
                </c:pt>
                <c:pt idx="6">
                  <c:v>0.44</c:v>
                </c:pt>
                <c:pt idx="7">
                  <c:v>0.88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Emlékezett a felhívásra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GTK Facebook csoportok</c:v>
                </c:pt>
                <c:pt idx="1">
                  <c:v>GTK Facebook oldal</c:v>
                </c:pt>
                <c:pt idx="2">
                  <c:v>SZTE Marketing Klub Facebook oldal</c:v>
                </c:pt>
                <c:pt idx="3">
                  <c:v>SZTE Marketing Klub hírlevél</c:v>
                </c:pt>
                <c:pt idx="4">
                  <c:v>MKT Facebook oldal</c:v>
                </c:pt>
                <c:pt idx="5">
                  <c:v>Épület I. (KO) – lift programajánló</c:v>
                </c:pt>
                <c:pt idx="6">
                  <c:v>Épület I. (KO) – plakátok</c:v>
                </c:pt>
                <c:pt idx="7">
                  <c:v>Épület II. (GO) – plakátok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0.48</c:v>
                </c:pt>
                <c:pt idx="1">
                  <c:v>0.39</c:v>
                </c:pt>
                <c:pt idx="2">
                  <c:v>0.05</c:v>
                </c:pt>
                <c:pt idx="3">
                  <c:v>0.09</c:v>
                </c:pt>
                <c:pt idx="4">
                  <c:v>0.21</c:v>
                </c:pt>
                <c:pt idx="5">
                  <c:v>0.05</c:v>
                </c:pt>
                <c:pt idx="6">
                  <c:v>0.16</c:v>
                </c:pt>
                <c:pt idx="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41984"/>
        <c:axId val="50043520"/>
      </c:barChart>
      <c:catAx>
        <c:axId val="50041984"/>
        <c:scaling>
          <c:orientation val="maxMin"/>
        </c:scaling>
        <c:delete val="0"/>
        <c:axPos val="l"/>
        <c:majorTickMark val="out"/>
        <c:minorTickMark val="none"/>
        <c:tickLblPos val="nextTo"/>
        <c:crossAx val="50043520"/>
        <c:crosses val="autoZero"/>
        <c:auto val="1"/>
        <c:lblAlgn val="ctr"/>
        <c:lblOffset val="100"/>
        <c:noMultiLvlLbl val="0"/>
      </c:catAx>
      <c:valAx>
        <c:axId val="50043520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500419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400">
          <a:latin typeface="Tw Cen MT" pitchFamily="34" charset="-18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Más elfoglaltságom volt abban az időben.</c:v>
                </c:pt>
                <c:pt idx="1">
                  <c:v>Órám volt abban az időben.</c:v>
                </c:pt>
                <c:pt idx="2">
                  <c:v>Korábban tüneteim voltak.</c:v>
                </c:pt>
                <c:pt idx="3">
                  <c:v>Nem adhatok vért.</c:v>
                </c:pt>
                <c:pt idx="4">
                  <c:v>Nem tartom fontosnak a véradást.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06368"/>
        <c:axId val="50107904"/>
      </c:barChart>
      <c:catAx>
        <c:axId val="50106368"/>
        <c:scaling>
          <c:orientation val="maxMin"/>
        </c:scaling>
        <c:delete val="0"/>
        <c:axPos val="l"/>
        <c:majorTickMark val="out"/>
        <c:minorTickMark val="none"/>
        <c:tickLblPos val="nextTo"/>
        <c:crossAx val="50107904"/>
        <c:crosses val="autoZero"/>
        <c:auto val="1"/>
        <c:lblAlgn val="ctr"/>
        <c:lblOffset val="100"/>
        <c:noMultiLvlLbl val="0"/>
      </c:catAx>
      <c:valAx>
        <c:axId val="50107904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5010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w Cen MT" pitchFamily="34" charset="-18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44A89-A41D-4408-B49C-D3B62D215201}" type="datetimeFigureOut">
              <a:rPr lang="hu-HU" smtClean="0"/>
              <a:t>2017.05.17.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6E53-2E7F-48D0-A1C7-6C37FF0B90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63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-13642" y="0"/>
            <a:ext cx="9157642" cy="52578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54000"/>
                  <a:lumOff val="46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2667000" cy="1828800"/>
          </a:xfrm>
        </p:spPr>
        <p:txBody>
          <a:bodyPr anchor="ctr">
            <a:normAutofit/>
          </a:bodyPr>
          <a:lstStyle>
            <a:lvl1pPr algn="r">
              <a:defRPr sz="240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2362200"/>
            <a:ext cx="51816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505200" y="1027113"/>
            <a:ext cx="3621387" cy="420688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  <a:latin typeface="Tw Cen MT" pitchFamily="34" charset="-18"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505201" y="1447800"/>
            <a:ext cx="5181600" cy="914400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none" baseline="0">
                <a:solidFill>
                  <a:schemeClr val="bg1"/>
                </a:solidFill>
                <a:latin typeface="Tw Cen MT" pitchFamily="34" charset="-18"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21" name="Content Placeholder 8"/>
          <p:cNvSpPr>
            <a:spLocks noGrp="1"/>
          </p:cNvSpPr>
          <p:nvPr>
            <p:ph sz="quarter" idx="16"/>
          </p:nvPr>
        </p:nvSpPr>
        <p:spPr>
          <a:xfrm>
            <a:off x="3505200" y="533400"/>
            <a:ext cx="3666654" cy="457200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1" cap="all" spc="300" baseline="0">
                <a:solidFill>
                  <a:schemeClr val="accent6"/>
                </a:solidFill>
                <a:latin typeface="Tw Cen MT" pitchFamily="34" charset="-18"/>
              </a:defRPr>
            </a:lvl1pPr>
          </a:lstStyle>
          <a:p>
            <a:pPr lvl="0"/>
            <a:endParaRPr lang="hu-HU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352800" y="1447800"/>
            <a:ext cx="0" cy="1828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Oval 14"/>
          <p:cNvSpPr/>
          <p:nvPr userDrawn="1"/>
        </p:nvSpPr>
        <p:spPr>
          <a:xfrm>
            <a:off x="5638800" y="3753134"/>
            <a:ext cx="2749090" cy="2743200"/>
          </a:xfrm>
          <a:prstGeom prst="ellipse">
            <a:avLst/>
          </a:prstGeom>
          <a:blipFill dpi="0" rotWithShape="1">
            <a:blip r:embed="rId2"/>
            <a:srcRect/>
            <a:stretch>
              <a:fillRect l="-25670" r="-22811"/>
            </a:stretch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8438"/>
            <a:ext cx="6858000" cy="487362"/>
          </a:xfr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0204-DE31-46EF-8A19-D06B302A4615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65161" y="117689"/>
            <a:ext cx="1439839" cy="606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  <a:ea typeface="+mj-ea"/>
                <a:cs typeface="+mj-cs"/>
              </a:defRPr>
            </a:lvl1pPr>
          </a:lstStyle>
          <a:p>
            <a:r>
              <a:rPr lang="hu-HU" sz="3600" dirty="0" smtClean="0">
                <a:solidFill>
                  <a:schemeClr val="bg1">
                    <a:lumMod val="75000"/>
                  </a:schemeClr>
                </a:solidFill>
              </a:rPr>
              <a:t>PÉLDA</a:t>
            </a:r>
            <a:endParaRPr lang="hu-H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65138" y="838200"/>
            <a:ext cx="8297862" cy="4876800"/>
          </a:xfrm>
        </p:spPr>
        <p:txBody>
          <a:bodyPr/>
          <a:lstStyle>
            <a:lvl2pPr marL="538163" indent="-285750">
              <a:defRPr/>
            </a:lvl2pPr>
            <a:lvl3pPr marL="801688" indent="-2286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5867400"/>
            <a:ext cx="8305800" cy="457200"/>
          </a:xfrm>
        </p:spPr>
        <p:txBody>
          <a:bodyPr>
            <a:normAutofit/>
          </a:bodyPr>
          <a:lstStyle>
            <a:lvl1pPr marL="0" indent="0" algn="r">
              <a:buNone/>
              <a:defRPr sz="1800" cap="all" baseline="0">
                <a:solidFill>
                  <a:schemeClr val="bg1">
                    <a:lumMod val="6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39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98438"/>
            <a:ext cx="6477000" cy="487362"/>
          </a:xfrm>
        </p:spPr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C065-F983-492F-A699-BFAFC93CFB6F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65161" y="117689"/>
            <a:ext cx="1820839" cy="606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  <a:ea typeface="+mj-ea"/>
                <a:cs typeface="+mj-cs"/>
              </a:defRPr>
            </a:lvl1pPr>
          </a:lstStyle>
          <a:p>
            <a:r>
              <a:rPr lang="hu-HU" sz="3600" dirty="0" smtClean="0">
                <a:solidFill>
                  <a:schemeClr val="bg1">
                    <a:lumMod val="75000"/>
                  </a:schemeClr>
                </a:solidFill>
              </a:rPr>
              <a:t>FELADAT</a:t>
            </a:r>
            <a:endParaRPr lang="hu-H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65138" y="838200"/>
            <a:ext cx="8297862" cy="5486400"/>
          </a:xfrm>
        </p:spPr>
        <p:txBody>
          <a:bodyPr/>
          <a:lstStyle>
            <a:lvl2pPr marL="538163" indent="-285750">
              <a:defRPr/>
            </a:lvl2pPr>
            <a:lvl3pPr marL="801688" indent="-2286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1715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>
            <a:lvl2pPr marL="538163" indent="-285750">
              <a:defRPr/>
            </a:lvl2pPr>
            <a:lvl3pPr marL="801688" indent="-2286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A31-2CA7-4794-9EB5-56EBF1B45DF6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457200"/>
          </a:xfrm>
        </p:spPr>
        <p:txBody>
          <a:bodyPr anchor="ctr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827635"/>
            <a:ext cx="7772400" cy="850899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678535"/>
            <a:ext cx="7772400" cy="1027065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/>
          </a:bodyPr>
          <a:lstStyle>
            <a:lvl1pPr>
              <a:defRPr sz="2000"/>
            </a:lvl1pPr>
            <a:lvl2pPr marL="457200" indent="-285750">
              <a:defRPr sz="1800"/>
            </a:lvl2pPr>
            <a:lvl3pPr marL="623888" indent="-228600"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/>
          </a:bodyPr>
          <a:lstStyle>
            <a:lvl1pPr>
              <a:defRPr sz="2000"/>
            </a:lvl1pPr>
            <a:lvl2pPr marL="444500" indent="-285750">
              <a:defRPr sz="1800"/>
            </a:lvl2pPr>
            <a:lvl3pPr marL="623888" indent="-228600"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6C-BFED-4B4E-B861-5E1C2CA4CAF7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457200"/>
          </a:xfrm>
        </p:spPr>
        <p:txBody>
          <a:bodyPr anchor="ctr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81000"/>
            <a:ext cx="4572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baseline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4" y="1981200"/>
            <a:ext cx="4037014" cy="4267200"/>
          </a:xfrm>
        </p:spPr>
        <p:txBody>
          <a:bodyPr>
            <a:normAutofit/>
          </a:bodyPr>
          <a:lstStyle>
            <a:lvl1pPr>
              <a:defRPr sz="1800">
                <a:latin typeface="Tw Cen MT" pitchFamily="34" charset="-18"/>
              </a:defRPr>
            </a:lvl1pPr>
            <a:lvl2pPr marL="444500" indent="-285750">
              <a:defRPr sz="1600">
                <a:latin typeface="Tw Cen MT" pitchFamily="34" charset="-18"/>
              </a:defRPr>
            </a:lvl2pPr>
            <a:lvl3pPr marL="623888" indent="-228600">
              <a:defRPr sz="1400">
                <a:latin typeface="Tw Cen MT" pitchFamily="34" charset="-18"/>
              </a:defRPr>
            </a:lvl3pPr>
            <a:lvl4pPr>
              <a:defRPr sz="1200">
                <a:latin typeface="Franklin Gothic Book" pitchFamily="34" charset="0"/>
              </a:defRPr>
            </a:lvl4pPr>
            <a:lvl5pPr>
              <a:defRPr sz="12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baseline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4038600" cy="4267200"/>
          </a:xfrm>
        </p:spPr>
        <p:txBody>
          <a:bodyPr>
            <a:normAutofit/>
          </a:bodyPr>
          <a:lstStyle>
            <a:lvl1pPr>
              <a:defRPr sz="1800">
                <a:latin typeface="Tw Cen MT" pitchFamily="34" charset="-18"/>
              </a:defRPr>
            </a:lvl1pPr>
            <a:lvl2pPr marL="457200" indent="-285750">
              <a:defRPr sz="1600">
                <a:latin typeface="Tw Cen MT" pitchFamily="34" charset="-18"/>
              </a:defRPr>
            </a:lvl2pPr>
            <a:lvl3pPr marL="623888" indent="-228600">
              <a:defRPr sz="1400">
                <a:latin typeface="Tw Cen MT" pitchFamily="34" charset="-18"/>
              </a:defRPr>
            </a:lvl3pPr>
            <a:lvl4pPr>
              <a:defRPr sz="1200">
                <a:latin typeface="Franklin Gothic Book" pitchFamily="34" charset="0"/>
              </a:defRPr>
            </a:lvl4pPr>
            <a:lvl5pPr>
              <a:defRPr sz="12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959-D435-44A5-9A8D-DB2E2DE8E28F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6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FC65-DA44-4E8E-99BE-75F5AD8459AF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9C1-ED6A-482C-950D-544060C60731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 marL="457200" indent="-285750">
              <a:defRPr sz="1800"/>
            </a:lvl2pPr>
            <a:lvl3pPr marL="801688" indent="-228600"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B0E-C98C-405D-A95C-3110E98B7222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5862"/>
            <a:ext cx="82296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62061"/>
            <a:ext cx="82296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562600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A96-60A8-4B5C-B9A1-3457A6958BA7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>
            <a:lvl1pPr marL="0" indent="0">
              <a:buNone/>
              <a:defRPr sz="2800" cap="all" baseline="0">
                <a:solidFill>
                  <a:schemeClr val="accent6">
                    <a:lumMod val="75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81000"/>
            <a:ext cx="4572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9227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bg1"/>
                </a:solidFill>
                <a:latin typeface="Tw Cen MT" pitchFamily="34" charset="-18"/>
              </a:defRPr>
            </a:lvl1pPr>
          </a:lstStyle>
          <a:p>
            <a:fld id="{31DCFAD6-269F-48BA-AC19-AE1E69759ED2}" type="datetime1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79227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Tw Cen MT" pitchFamily="34" charset="-18"/>
              </a:defRPr>
            </a:lvl1pPr>
          </a:lstStyle>
          <a:p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234718" y="6210300"/>
            <a:ext cx="533400" cy="533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718" y="6294414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baseline="0">
                <a:solidFill>
                  <a:schemeClr val="bg1"/>
                </a:solidFill>
                <a:latin typeface="Tw Cen MT" pitchFamily="34" charset="-18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cap="all" baseline="0">
          <a:solidFill>
            <a:schemeClr val="accent6">
              <a:lumMod val="75000"/>
            </a:schemeClr>
          </a:solidFill>
          <a:latin typeface="Franklin Gothic Demi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Tw Cen MT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Tw Cen MT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Franklin Gothic Book" pitchFamily="34" charset="0"/>
        <a:buChar char="»"/>
        <a:defRPr sz="1600" kern="1200">
          <a:solidFill>
            <a:schemeClr val="tx1"/>
          </a:solidFill>
          <a:latin typeface="Tw Cen MT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2514600" cy="1828800"/>
          </a:xfrm>
        </p:spPr>
        <p:txBody>
          <a:bodyPr>
            <a:normAutofit/>
          </a:bodyPr>
          <a:lstStyle/>
          <a:p>
            <a:r>
              <a:rPr lang="hu-HU" sz="4800" dirty="0" smtClean="0"/>
              <a:t>véradás</a:t>
            </a:r>
            <a:endParaRPr lang="hu-HU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5486400" cy="1219200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Nonbusiness Marketing Workshop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Trendek a nonprofit marketingben – </a:t>
            </a:r>
          </a:p>
          <a:p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hazai tapasztalatok a kutatási és felsőoktatási gyakorlatban</a:t>
            </a:r>
          </a:p>
          <a:p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2017. május 18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., Selye János Egyetem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581400" y="3429000"/>
            <a:ext cx="3621387" cy="685800"/>
          </a:xfrm>
        </p:spPr>
        <p:txBody>
          <a:bodyPr>
            <a:normAutofit/>
          </a:bodyPr>
          <a:lstStyle/>
          <a:p>
            <a:r>
              <a:rPr lang="hu-HU" cap="none" dirty="0" smtClean="0"/>
              <a:t>University of Szeged</a:t>
            </a:r>
          </a:p>
          <a:p>
            <a:r>
              <a:rPr lang="hu-HU" cap="none" dirty="0" smtClean="0"/>
              <a:t>Doctoral School of Economics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505201" y="1981200"/>
            <a:ext cx="5181600" cy="914400"/>
          </a:xfrm>
        </p:spPr>
        <p:txBody>
          <a:bodyPr/>
          <a:lstStyle/>
          <a:p>
            <a:r>
              <a:rPr lang="hu-HU" sz="2000" dirty="0" smtClean="0"/>
              <a:t>Véradási szándékot és viselkedés befolyásoló tényezők feltárása, különös tekintettel a kommunikáció hatékonyságának vizsgálatára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0" dirty="0" smtClean="0"/>
              <a:t>esettanulmány a Szegedi Tudományegyetemen</a:t>
            </a:r>
            <a:endParaRPr lang="hu-HU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581400" y="2971800"/>
            <a:ext cx="3666654" cy="457200"/>
          </a:xfrm>
        </p:spPr>
        <p:txBody>
          <a:bodyPr/>
          <a:lstStyle/>
          <a:p>
            <a:r>
              <a:rPr lang="hu-HU" dirty="0" smtClean="0"/>
              <a:t>Sándor Huszár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91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eredmények</a:t>
            </a:r>
            <a:endParaRPr lang="hu-H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933203"/>
              </p:ext>
            </p:extLst>
          </p:nvPr>
        </p:nvGraphicFramePr>
        <p:xfrm>
          <a:off x="1447800" y="1447801"/>
          <a:ext cx="7239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Hátráltató tényezők</a:t>
            </a:r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1371600" y="1981200"/>
            <a:ext cx="3274621" cy="12192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extBox 7"/>
          <p:cNvSpPr txBox="1"/>
          <p:nvPr/>
        </p:nvSpPr>
        <p:spPr>
          <a:xfrm>
            <a:off x="152400" y="24003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Tw Cen MT" pitchFamily="34" charset="-18"/>
              </a:rPr>
              <a:t>IDŐ</a:t>
            </a:r>
            <a:endParaRPr lang="hu-HU" b="1" dirty="0">
              <a:latin typeface="Tw Cen MT" pitchFamily="34" charset="-1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3505200"/>
            <a:ext cx="2133600" cy="12192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extBox 9"/>
          <p:cNvSpPr txBox="1"/>
          <p:nvPr/>
        </p:nvSpPr>
        <p:spPr>
          <a:xfrm>
            <a:off x="612569" y="3917868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Tw Cen MT" pitchFamily="34" charset="-18"/>
              </a:rPr>
              <a:t>KÉPESSÉG</a:t>
            </a:r>
            <a:endParaRPr lang="hu-HU" b="1" dirty="0">
              <a:latin typeface="Tw Cen MT" pitchFamily="34" charset="-1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979" y="5079175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Tw Cen MT" pitchFamily="34" charset="-18"/>
              </a:rPr>
              <a:t>ATTITŰD</a:t>
            </a:r>
            <a:endParaRPr lang="hu-HU" b="1" dirty="0">
              <a:latin typeface="Tw Cen MT" pitchFamily="34" charset="-1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9220" y="4964875"/>
            <a:ext cx="2668979" cy="6096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39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Hipotézisek:</a:t>
            </a:r>
          </a:p>
          <a:p>
            <a:pPr lvl="1"/>
            <a:r>
              <a:rPr lang="hu-HU" dirty="0" smtClean="0"/>
              <a:t>H1: elfogadva | Kiterjesztett modellben lévő faktorok meghatározó szerepe</a:t>
            </a:r>
          </a:p>
          <a:p>
            <a:pPr lvl="1"/>
            <a:r>
              <a:rPr lang="hu-HU" dirty="0" smtClean="0"/>
              <a:t>H2: elvetve |Kommunikáció szerepe</a:t>
            </a:r>
          </a:p>
          <a:p>
            <a:endParaRPr lang="hu-HU" dirty="0" smtClean="0"/>
          </a:p>
          <a:p>
            <a:r>
              <a:rPr lang="hu-HU" dirty="0" smtClean="0"/>
              <a:t>Kommunikáció</a:t>
            </a:r>
          </a:p>
          <a:p>
            <a:pPr lvl="1"/>
            <a:r>
              <a:rPr lang="hu-HU" dirty="0" smtClean="0"/>
              <a:t>Központi FB oldalak és csoportok meghatározó szerepe</a:t>
            </a:r>
          </a:p>
          <a:p>
            <a:pPr lvl="1"/>
            <a:r>
              <a:rPr lang="hu-HU" dirty="0" smtClean="0"/>
              <a:t>Offline kommunikáció hatékonysága alacsonyabb</a:t>
            </a:r>
          </a:p>
          <a:p>
            <a:pPr lvl="1"/>
            <a:endParaRPr lang="hu-HU" dirty="0"/>
          </a:p>
          <a:p>
            <a:r>
              <a:rPr lang="hu-HU" dirty="0" smtClean="0"/>
              <a:t>Javaslatok</a:t>
            </a:r>
          </a:p>
          <a:p>
            <a:pPr lvl="1"/>
            <a:r>
              <a:rPr lang="hu-HU" dirty="0" smtClean="0"/>
              <a:t>A hallgatók időbeosztását figyelembe venni az időpont kiválasztásakor</a:t>
            </a:r>
          </a:p>
          <a:p>
            <a:pPr lvl="1"/>
            <a:r>
              <a:rPr lang="hu-HU" dirty="0" smtClean="0"/>
              <a:t>Tartalom szempontjából:</a:t>
            </a:r>
          </a:p>
          <a:p>
            <a:pPr lvl="2"/>
            <a:r>
              <a:rPr lang="hu-HU" dirty="0" smtClean="0"/>
              <a:t>Morális tartalom (morális norma)</a:t>
            </a:r>
          </a:p>
          <a:p>
            <a:pPr lvl="2"/>
            <a:r>
              <a:rPr lang="hu-HU" dirty="0" smtClean="0"/>
              <a:t>Bátorítás (én-hatékonyság)</a:t>
            </a:r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0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szakirodalom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Ajzen, I. (1988): </a:t>
            </a:r>
            <a:r>
              <a:rPr lang="hu-HU" i="1" dirty="0"/>
              <a:t>Attitudes, personality, and behavior</a:t>
            </a:r>
            <a:r>
              <a:rPr lang="hu-HU" dirty="0"/>
              <a:t>. Milton Keynes: Open University Press.</a:t>
            </a:r>
          </a:p>
          <a:p>
            <a:r>
              <a:rPr lang="hu-HU" dirty="0"/>
              <a:t>Ajzen, I. (1991): The Theory of Planned Behavior. </a:t>
            </a:r>
            <a:r>
              <a:rPr lang="hu-HU" i="1" dirty="0"/>
              <a:t>Organizational Behavior and Human Decision Processes</a:t>
            </a:r>
            <a:r>
              <a:rPr lang="hu-HU" dirty="0"/>
              <a:t>, 50, 179-211</a:t>
            </a:r>
          </a:p>
          <a:p>
            <a:r>
              <a:rPr lang="hu-HU" dirty="0"/>
              <a:t>Armitage, C. J. – Conner, M. (2001): Social Cognitive Determinants of Blood Donation. Journal of Applied Social Psychology, 31,7, pp. 1431-1457</a:t>
            </a:r>
          </a:p>
          <a:p>
            <a:r>
              <a:rPr lang="hu-HU" dirty="0"/>
              <a:t>France, J. L. – France, C. R. – Himawan, L. K. (2007): A path analysis of intention to redonate among experienced blood donors: an extension of the theory of planned behavior. </a:t>
            </a:r>
            <a:r>
              <a:rPr lang="hu-HU" i="1" dirty="0"/>
              <a:t>Blood Donors and Blood Collection</a:t>
            </a:r>
            <a:r>
              <a:rPr lang="hu-HU" dirty="0"/>
              <a:t>, 47, pp. 1006-1013</a:t>
            </a:r>
          </a:p>
          <a:p>
            <a:r>
              <a:rPr lang="hu-HU" dirty="0"/>
              <a:t>Glies, M. – McClenahan, C. – Cairns, E. – Mallett, J. (2004): An application of the Theory of Planned Behaviour to blood donation: the importance of self-efficacy. </a:t>
            </a:r>
            <a:r>
              <a:rPr lang="hu-HU" i="1" dirty="0"/>
              <a:t>Health Education Research</a:t>
            </a:r>
            <a:r>
              <a:rPr lang="hu-HU" dirty="0"/>
              <a:t>, 19, 4, pp. 380-391</a:t>
            </a:r>
          </a:p>
          <a:p>
            <a:r>
              <a:rPr lang="hu-HU" dirty="0"/>
              <a:t>Masser, B. M. – White, K. M. – Hyde, M. K. – Terry, J. D. – Robinson, N. G. (2009): Predicting blood donation intentions and behavior among Australian blood donors: testing an extended theory of planned behavior model. </a:t>
            </a:r>
            <a:r>
              <a:rPr lang="hu-HU" i="1" dirty="0"/>
              <a:t>Blood Donors and Blood Collection.</a:t>
            </a:r>
            <a:r>
              <a:rPr lang="hu-HU" dirty="0"/>
              <a:t> 49, pp. 320-329</a:t>
            </a:r>
          </a:p>
          <a:p>
            <a:r>
              <a:rPr lang="hu-HU" dirty="0"/>
              <a:t>Robinson, N. G. – Masser, B. M. – White, K. M. – Hyde, M. K. – Terry, D. J. (2008): Predicting intentions to donate blood among nondonors in Australia: an extended theory of planned behavior. </a:t>
            </a:r>
            <a:r>
              <a:rPr lang="hu-HU" i="1" dirty="0"/>
              <a:t>Blood Donors and Blood Collection</a:t>
            </a:r>
            <a:r>
              <a:rPr lang="hu-HU" dirty="0"/>
              <a:t>, 48, pp. 2559-2567</a:t>
            </a:r>
          </a:p>
          <a:p>
            <a:r>
              <a:rPr lang="hu-HU" dirty="0"/>
              <a:t>Veldhuizen, I – Ferguson, E. – de Kort, W. – Donders, R. – Atsma, F. (2011): Exploring the dynamics of the theory of planned behavior in the context of blood donation: does donation experience make a difference? </a:t>
            </a:r>
            <a:r>
              <a:rPr lang="hu-HU" i="1" dirty="0"/>
              <a:t>Blood Donors and Blood Collection</a:t>
            </a:r>
            <a:r>
              <a:rPr lang="hu-HU" dirty="0"/>
              <a:t>, 51, pp. </a:t>
            </a:r>
            <a:r>
              <a:rPr lang="hu-HU" dirty="0" smtClean="0"/>
              <a:t>2425-2437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6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67000"/>
            <a:ext cx="5181600" cy="48736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Köszönöm a megtisztelő figyelmet</a:t>
            </a:r>
            <a:endParaRPr lang="hu-H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39327"/>
              </p:ext>
            </p:extLst>
          </p:nvPr>
        </p:nvGraphicFramePr>
        <p:xfrm>
          <a:off x="4267200" y="3810000"/>
          <a:ext cx="4648200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661"/>
                <a:gridCol w="3575539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79646">
                            <a:lumMod val="75000"/>
                          </a:srgb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400" b="1" i="0" u="none" strike="noStrike" kern="1200" cap="all" spc="3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itchFamily="34" charset="-18"/>
                          <a:ea typeface="+mn-ea"/>
                          <a:cs typeface="+mn-cs"/>
                        </a:rPr>
                        <a:t>Huszár Sándor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hu-H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hu-H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itchFamily="34" charset="-18"/>
                          <a:ea typeface="+mn-ea"/>
                          <a:cs typeface="+mn-cs"/>
                        </a:rPr>
                        <a:t>SZTE GTK</a:t>
                      </a:r>
                      <a:endParaRPr kumimoji="0" lang="hu-H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itchFamily="34" charset="-18"/>
                          <a:ea typeface="+mn-ea"/>
                          <a:cs typeface="+mn-cs"/>
                        </a:rPr>
                        <a:t>Üzleti Tudományok Intézete</a:t>
                      </a:r>
                      <a:endParaRPr kumimoji="0" lang="hu-H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hu-H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itchFamily="34" charset="-18"/>
                          <a:ea typeface="+mn-ea"/>
                          <a:cs typeface="+mn-cs"/>
                        </a:rPr>
                        <a:t>E-mail</a:t>
                      </a:r>
                      <a:endParaRPr kumimoji="0" lang="hu-H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79646">
                            <a:lumMod val="75000"/>
                          </a:srgbClr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itchFamily="34" charset="-18"/>
                          <a:ea typeface="+mn-ea"/>
                          <a:cs typeface="+mn-cs"/>
                        </a:rPr>
                        <a:t>huszar.sandor@eco.u-szeged.hu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9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Véradási statisztika | Magyarország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378351358"/>
              </p:ext>
            </p:extLst>
          </p:nvPr>
        </p:nvGraphicFramePr>
        <p:xfrm>
          <a:off x="457200" y="1397000"/>
          <a:ext cx="38862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18781745"/>
              </p:ext>
            </p:extLst>
          </p:nvPr>
        </p:nvGraphicFramePr>
        <p:xfrm>
          <a:off x="4648200" y="1600200"/>
          <a:ext cx="388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444440779"/>
              </p:ext>
            </p:extLst>
          </p:nvPr>
        </p:nvGraphicFramePr>
        <p:xfrm>
          <a:off x="9753600" y="1676400"/>
          <a:ext cx="38862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09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Tervezett viselkedés elmélete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Rectangle 5"/>
          <p:cNvSpPr/>
          <p:nvPr/>
        </p:nvSpPr>
        <p:spPr>
          <a:xfrm>
            <a:off x="4876800" y="3067050"/>
            <a:ext cx="9906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Szándék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3067050"/>
            <a:ext cx="11430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Viselkedés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292298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Attitűd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2952750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Szubjektív norma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552950"/>
            <a:ext cx="1219200" cy="7509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Észlelt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97088" y="4552949"/>
            <a:ext cx="1714500" cy="480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Valós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cxnSp>
        <p:nvCxnSpPr>
          <p:cNvPr id="12" name="Straight Arrow Connector 11"/>
          <p:cNvCxnSpPr>
            <a:stCxn id="8" idx="3"/>
            <a:endCxn id="6" idx="1"/>
          </p:cNvCxnSpPr>
          <p:nvPr/>
        </p:nvCxnSpPr>
        <p:spPr>
          <a:xfrm>
            <a:off x="2133600" y="1539948"/>
            <a:ext cx="2743200" cy="177475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6" idx="1"/>
          </p:cNvCxnSpPr>
          <p:nvPr/>
        </p:nvCxnSpPr>
        <p:spPr>
          <a:xfrm>
            <a:off x="2133600" y="3200400"/>
            <a:ext cx="2743200" cy="1143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6" idx="1"/>
          </p:cNvCxnSpPr>
          <p:nvPr/>
        </p:nvCxnSpPr>
        <p:spPr>
          <a:xfrm flipV="1">
            <a:off x="2133600" y="3314700"/>
            <a:ext cx="2743200" cy="16137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7" idx="1"/>
          </p:cNvCxnSpPr>
          <p:nvPr/>
        </p:nvCxnSpPr>
        <p:spPr>
          <a:xfrm>
            <a:off x="5867400" y="3314700"/>
            <a:ext cx="144780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</p:cNvCxnSpPr>
          <p:nvPr/>
        </p:nvCxnSpPr>
        <p:spPr>
          <a:xfrm flipV="1">
            <a:off x="6754338" y="3314700"/>
            <a:ext cx="0" cy="123824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97088" y="5149985"/>
            <a:ext cx="171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latin typeface="Tw Cen MT" pitchFamily="34" charset="-18"/>
              </a:rPr>
              <a:t>Hátráltató tényezők</a:t>
            </a:r>
            <a:endParaRPr lang="hu-HU" sz="1400" dirty="0">
              <a:latin typeface="Tw Cen MT" pitchFamily="34" charset="-1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914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w Cen MT Condensed" pitchFamily="34" charset="-18"/>
              </a:rPr>
              <a:t>T</a:t>
            </a:r>
            <a:r>
              <a:rPr lang="hu-HU" sz="2400" b="1" baseline="-25000" dirty="0" smtClean="0">
                <a:latin typeface="Tw Cen MT Condensed" pitchFamily="34" charset="-18"/>
              </a:rPr>
              <a:t>1</a:t>
            </a:r>
            <a:endParaRPr lang="hu-HU" sz="2400" b="1" baseline="-25000" dirty="0">
              <a:latin typeface="Tw Cen MT Condensed" pitchFamily="34" charset="-1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8931" y="9143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w Cen MT Condensed" pitchFamily="34" charset="-18"/>
              </a:rPr>
              <a:t>T</a:t>
            </a:r>
            <a:r>
              <a:rPr lang="hu-HU" sz="2400" b="1" baseline="-25000" dirty="0" smtClean="0">
                <a:latin typeface="Tw Cen MT Condensed" pitchFamily="34" charset="-18"/>
              </a:rPr>
              <a:t>2</a:t>
            </a:r>
            <a:endParaRPr lang="hu-HU" sz="2400" b="1" baseline="-25000" dirty="0">
              <a:latin typeface="Tw Cen MT Condensed" pitchFamily="34" charset="-1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29900" y="914398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Tw Cen MT Condensed" pitchFamily="34" charset="-18"/>
              </a:rPr>
              <a:t>Rendez-vény</a:t>
            </a:r>
            <a:endParaRPr lang="hu-HU" sz="2000" b="1" dirty="0">
              <a:latin typeface="Tw Cen MT Condensed" pitchFamily="34" charset="-1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210800" y="624661"/>
            <a:ext cx="0" cy="349689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1658600" y="624660"/>
            <a:ext cx="0" cy="349689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</p:cNvCxnSpPr>
          <p:nvPr/>
        </p:nvCxnSpPr>
        <p:spPr>
          <a:xfrm flipV="1">
            <a:off x="2133600" y="3562350"/>
            <a:ext cx="5181600" cy="136606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23897" y="6144785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-18"/>
              </a:rPr>
              <a:t>Ajzen (1988); Ajzen (1991)</a:t>
            </a:r>
            <a:endParaRPr lang="hu-HU" sz="14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5591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Tervezett viselkedés elméletének kiterjesztése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3067050"/>
            <a:ext cx="9906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Szándék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5200" y="3067050"/>
            <a:ext cx="11430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Viselkedés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1292298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Attitűd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952750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Szubjektív norma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4552950"/>
            <a:ext cx="1219200" cy="7509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Észlelt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5518096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Én-hatékonyság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714750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Morális norma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2111005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Én-azonosság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1269259"/>
            <a:ext cx="1447800" cy="4890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Kommunikáció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5213" y="4552949"/>
            <a:ext cx="1714500" cy="480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Valós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cxnSp>
        <p:nvCxnSpPr>
          <p:cNvPr id="17" name="Straight Arrow Connector 16"/>
          <p:cNvCxnSpPr>
            <a:stCxn id="9" idx="3"/>
            <a:endCxn id="7" idx="1"/>
          </p:cNvCxnSpPr>
          <p:nvPr/>
        </p:nvCxnSpPr>
        <p:spPr>
          <a:xfrm>
            <a:off x="2133600" y="1539948"/>
            <a:ext cx="2743200" cy="177475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3"/>
            <a:endCxn id="7" idx="1"/>
          </p:cNvCxnSpPr>
          <p:nvPr/>
        </p:nvCxnSpPr>
        <p:spPr>
          <a:xfrm>
            <a:off x="2133600" y="2339605"/>
            <a:ext cx="2743200" cy="97509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7" idx="1"/>
          </p:cNvCxnSpPr>
          <p:nvPr/>
        </p:nvCxnSpPr>
        <p:spPr>
          <a:xfrm>
            <a:off x="2133600" y="3200400"/>
            <a:ext cx="2743200" cy="1143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3"/>
          </p:cNvCxnSpPr>
          <p:nvPr/>
        </p:nvCxnSpPr>
        <p:spPr>
          <a:xfrm flipV="1">
            <a:off x="2133600" y="3314700"/>
            <a:ext cx="2743200" cy="62865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7" idx="1"/>
          </p:cNvCxnSpPr>
          <p:nvPr/>
        </p:nvCxnSpPr>
        <p:spPr>
          <a:xfrm flipV="1">
            <a:off x="2133600" y="3314700"/>
            <a:ext cx="2743200" cy="16137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7" idx="1"/>
          </p:cNvCxnSpPr>
          <p:nvPr/>
        </p:nvCxnSpPr>
        <p:spPr>
          <a:xfrm flipV="1">
            <a:off x="2133600" y="3314700"/>
            <a:ext cx="2743200" cy="243199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</p:cNvCxnSpPr>
          <p:nvPr/>
        </p:nvCxnSpPr>
        <p:spPr>
          <a:xfrm>
            <a:off x="6438900" y="1758357"/>
            <a:ext cx="0" cy="1556343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8" idx="1"/>
          </p:cNvCxnSpPr>
          <p:nvPr/>
        </p:nvCxnSpPr>
        <p:spPr>
          <a:xfrm>
            <a:off x="5867400" y="3314700"/>
            <a:ext cx="144780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0"/>
          </p:cNvCxnSpPr>
          <p:nvPr/>
        </p:nvCxnSpPr>
        <p:spPr>
          <a:xfrm flipV="1">
            <a:off x="6742463" y="3314700"/>
            <a:ext cx="0" cy="123824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85213" y="5149985"/>
            <a:ext cx="171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latin typeface="Tw Cen MT" pitchFamily="34" charset="-18"/>
              </a:rPr>
              <a:t>Hátráltatótényezők</a:t>
            </a:r>
            <a:endParaRPr lang="hu-HU" sz="1400" dirty="0">
              <a:latin typeface="Tw Cen MT" pitchFamily="34" charset="-1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3200" y="5746696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-18"/>
              </a:rPr>
              <a:t>Ajzen (1988); Ajzen (</a:t>
            </a:r>
            <a:r>
              <a:rPr lang="hu-H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-18"/>
              </a:rPr>
              <a:t>1991); Armitage - Conner (2001); France et al. (2007); Glies et al. (2004); Masser et al. (2009); Robinson et al. (2008); Veldhuizen et al. (2011)</a:t>
            </a:r>
          </a:p>
        </p:txBody>
      </p:sp>
    </p:spTree>
    <p:extLst>
      <p:ext uri="{BB962C8B-B14F-4D97-AF65-F5344CB8AC3E}">
        <p14:creationId xmlns:p14="http://schemas.microsoft.com/office/powerpoint/2010/main" val="12984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célja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Kutatási kérdés</a:t>
            </a:r>
          </a:p>
          <a:p>
            <a:endParaRPr lang="hu-HU" dirty="0" smtClean="0"/>
          </a:p>
          <a:p>
            <a:pPr lvl="1"/>
            <a:r>
              <a:rPr lang="hu-HU" b="1" dirty="0" smtClean="0"/>
              <a:t>What are the most important factors of success in case of a blood donation event at universities?</a:t>
            </a:r>
          </a:p>
          <a:p>
            <a:endParaRPr lang="hu-HU" dirty="0"/>
          </a:p>
          <a:p>
            <a:r>
              <a:rPr lang="hu-HU" dirty="0" smtClean="0"/>
              <a:t>Hipotézisek: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H1: A véradási szándékot magyarázó új tényezők nagyobb hatást gyakorolnak a véradási szándékra, mint Ajzen alapmodellje.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H2: Az intézményen belüli kommunikáció hozzájárul a szándék viselkedésben való megvalósulásában.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8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Research method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Kérdőíves felmérés: offline és online kérdőívek két kurzuson</a:t>
            </a:r>
          </a:p>
          <a:p>
            <a:endParaRPr lang="hu-HU" dirty="0"/>
          </a:p>
          <a:p>
            <a:r>
              <a:rPr lang="hu-HU" dirty="0" smtClean="0"/>
              <a:t>Adatgyűjtés</a:t>
            </a:r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Minta: II. és III. Évfolyamos közgazdász hallgatók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37625"/>
              </p:ext>
            </p:extLst>
          </p:nvPr>
        </p:nvGraphicFramePr>
        <p:xfrm>
          <a:off x="3124200" y="2286000"/>
          <a:ext cx="37338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863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Tw Cen MT Condensed" pitchFamily="34" charset="-18"/>
                        </a:rPr>
                        <a:t>Időpont</a:t>
                      </a:r>
                      <a:endParaRPr lang="hu-HU" b="1" dirty="0">
                        <a:latin typeface="Tw Cen MT Condensed" pitchFamily="34" charset="-1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Tw Cen MT Condensed" pitchFamily="34" charset="-18"/>
                        </a:rPr>
                        <a:t>T1</a:t>
                      </a:r>
                      <a:endParaRPr lang="hu-HU" b="1" dirty="0">
                        <a:latin typeface="Tw Cen MT Condensed" pitchFamily="34" charset="-1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Tw Cen MT Condensed" pitchFamily="34" charset="-18"/>
                        </a:rPr>
                        <a:t>T2</a:t>
                      </a:r>
                      <a:endParaRPr lang="hu-HU" b="1" dirty="0">
                        <a:latin typeface="Tw Cen MT Condensed" pitchFamily="34" charset="-1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w Cen MT Condensed" pitchFamily="34" charset="-18"/>
                        </a:rPr>
                        <a:t>Válaszadók száma</a:t>
                      </a:r>
                      <a:endParaRPr lang="hu-HU" dirty="0">
                        <a:latin typeface="Tw Cen MT Condensed" pitchFamily="34" charset="-1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w Cen MT Condensed" pitchFamily="34" charset="-18"/>
                        </a:rPr>
                        <a:t>122</a:t>
                      </a:r>
                      <a:endParaRPr lang="hu-HU" dirty="0">
                        <a:latin typeface="Tw Cen MT Condensed" pitchFamily="34" charset="-1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w Cen MT Condensed" pitchFamily="34" charset="-18"/>
                        </a:rPr>
                        <a:t>66</a:t>
                      </a:r>
                      <a:endParaRPr lang="hu-HU" dirty="0">
                        <a:latin typeface="Tw Cen MT Condensed" pitchFamily="34" charset="-1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21746192"/>
              </p:ext>
            </p:extLst>
          </p:nvPr>
        </p:nvGraphicFramePr>
        <p:xfrm>
          <a:off x="228599" y="4136214"/>
          <a:ext cx="2819399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1999" y="3982326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latin typeface="Tw Cen MT" pitchFamily="34" charset="-18"/>
              </a:rPr>
              <a:t>Nemi megoszlás</a:t>
            </a:r>
            <a:endParaRPr lang="hu-HU" sz="1400" b="1" dirty="0">
              <a:latin typeface="Tw Cen MT" pitchFamily="34" charset="-1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95316" y="3883757"/>
            <a:ext cx="4579639" cy="2161389"/>
            <a:chOff x="3495316" y="3883757"/>
            <a:chExt cx="4579639" cy="2161389"/>
          </a:xfrm>
        </p:grpSpPr>
        <p:pic>
          <p:nvPicPr>
            <p:cNvPr id="205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316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417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516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116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716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51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052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151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751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51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754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55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954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54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154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389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490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589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3189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89" y="3883757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316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417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516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116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716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51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052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151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751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51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754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55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954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54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154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389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490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589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3189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89" y="432422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316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417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516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116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716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51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052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151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751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51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754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55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954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54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154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389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490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589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3189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89" y="4730572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316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417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516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116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716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51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052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151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751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51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754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55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954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54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154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389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490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589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3189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89" y="5168096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316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417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516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116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716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951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052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151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751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51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754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855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954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54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154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389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490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589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3189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Sanyi\SkyDrive\KMCenter\000 - Konferenciák, anyagok\023 - PhD workshop 2017 Véradás\képek\man-icon-png-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89" y="5638800"/>
              <a:ext cx="173166" cy="406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48" name="Rectangle 2047"/>
          <p:cNvSpPr/>
          <p:nvPr/>
        </p:nvSpPr>
        <p:spPr>
          <a:xfrm>
            <a:off x="3442127" y="3866695"/>
            <a:ext cx="4025473" cy="4404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TextBox 113"/>
          <p:cNvSpPr txBox="1"/>
          <p:nvPr/>
        </p:nvSpPr>
        <p:spPr>
          <a:xfrm>
            <a:off x="8195274" y="3883757"/>
            <a:ext cx="79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/>
                </a:solidFill>
                <a:latin typeface="Tw Cen MT" pitchFamily="34" charset="-18"/>
              </a:rPr>
              <a:t>74%</a:t>
            </a:r>
            <a:endParaRPr lang="hu-HU" b="1" dirty="0">
              <a:solidFill>
                <a:schemeClr val="accent2"/>
              </a:solidFill>
              <a:latin typeface="Tw Cen MT" pitchFamily="34" charset="-1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195274" y="5168096"/>
            <a:ext cx="79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Tw Cen MT" pitchFamily="34" charset="-18"/>
              </a:rPr>
              <a:t>13%</a:t>
            </a:r>
            <a:endParaRPr lang="hu-HU" b="1" dirty="0">
              <a:solidFill>
                <a:schemeClr val="accent3">
                  <a:lumMod val="75000"/>
                </a:schemeClr>
              </a:solidFill>
              <a:latin typeface="Tw Cen MT" pitchFamily="34" charset="-1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195274" y="5682819"/>
            <a:ext cx="79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-18"/>
              </a:rPr>
              <a:t>13%</a:t>
            </a:r>
            <a:endParaRPr lang="hu-HU" b="1" dirty="0">
              <a:solidFill>
                <a:schemeClr val="tx1">
                  <a:lumMod val="50000"/>
                  <a:lumOff val="50000"/>
                </a:schemeClr>
              </a:solidFill>
              <a:latin typeface="Tw Cen MT" pitchFamily="34" charset="-18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90493" y="3497363"/>
            <a:ext cx="79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Tw Cen MT" pitchFamily="34" charset="-18"/>
              </a:rPr>
              <a:t>17%</a:t>
            </a:r>
            <a:endParaRPr lang="hu-HU" b="1" dirty="0">
              <a:solidFill>
                <a:schemeClr val="accent1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5108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2048" grpId="0" animBg="1"/>
      <p:bldP spid="114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eredmények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Szándék és viselkedés</a:t>
            </a:r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788570"/>
            <a:ext cx="1828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>
                <a:latin typeface="Tw Cen MT" pitchFamily="34" charset="-18"/>
              </a:rPr>
              <a:t>122</a:t>
            </a:r>
          </a:p>
          <a:p>
            <a:pPr algn="ctr"/>
            <a:r>
              <a:rPr lang="hu-HU" sz="3200" dirty="0" smtClean="0">
                <a:latin typeface="Tw Cen MT" pitchFamily="34" charset="-18"/>
              </a:rPr>
              <a:t>(100,0%)</a:t>
            </a:r>
            <a:endParaRPr lang="hu-HU" sz="3200" dirty="0">
              <a:latin typeface="Tw Cen MT" pitchFamily="34" charset="-1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8575"/>
            <a:ext cx="1447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atin typeface="Tw Cen MT" pitchFamily="34" charset="-18"/>
              </a:rPr>
              <a:t>53</a:t>
            </a:r>
          </a:p>
          <a:p>
            <a:pPr algn="ctr"/>
            <a:r>
              <a:rPr lang="hu-HU" sz="2400" dirty="0" smtClean="0">
                <a:latin typeface="Tw Cen MT" pitchFamily="34" charset="-18"/>
              </a:rPr>
              <a:t>(43,8%)</a:t>
            </a:r>
            <a:endParaRPr lang="hu-HU" sz="2400" dirty="0">
              <a:latin typeface="Tw Cen MT" pitchFamily="34" charset="-1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178629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w Cen MT" pitchFamily="34" charset="-18"/>
              </a:rPr>
              <a:t>1</a:t>
            </a:r>
          </a:p>
          <a:p>
            <a:pPr algn="ctr"/>
            <a:r>
              <a:rPr lang="hu-HU" sz="1400" dirty="0" smtClean="0">
                <a:latin typeface="Tw Cen MT" pitchFamily="34" charset="-18"/>
              </a:rPr>
              <a:t>(0,82%)</a:t>
            </a:r>
            <a:endParaRPr lang="hu-HU" sz="1400" dirty="0">
              <a:latin typeface="Tw Cen MT" pitchFamily="34" charset="-1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519088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w Cen MT" pitchFamily="34" charset="-18"/>
              </a:rPr>
              <a:t>Teljes minta</a:t>
            </a:r>
            <a:br>
              <a:rPr lang="hu-HU" dirty="0" smtClean="0">
                <a:latin typeface="Tw Cen MT" pitchFamily="34" charset="-18"/>
              </a:rPr>
            </a:br>
            <a:r>
              <a:rPr lang="hu-HU" dirty="0" smtClean="0">
                <a:latin typeface="Tw Cen MT" pitchFamily="34" charset="-18"/>
              </a:rPr>
              <a:t>(válaszadók)</a:t>
            </a:r>
            <a:endParaRPr lang="hu-HU" dirty="0">
              <a:latin typeface="Tw Cen MT" pitchFamily="34" charset="-1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8396" y="1519088"/>
            <a:ext cx="1852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w Cen MT" pitchFamily="34" charset="-18"/>
              </a:rPr>
              <a:t>Akik terveztek vért adni</a:t>
            </a:r>
          </a:p>
          <a:p>
            <a:pPr algn="ctr"/>
            <a:r>
              <a:rPr lang="hu-HU" sz="1400" b="1" dirty="0" smtClean="0">
                <a:solidFill>
                  <a:schemeClr val="accent6">
                    <a:lumMod val="75000"/>
                  </a:schemeClr>
                </a:solidFill>
                <a:latin typeface="Tw Cen MT" pitchFamily="34" charset="-18"/>
              </a:rPr>
              <a:t>SZÁNDÉK</a:t>
            </a:r>
            <a:endParaRPr lang="hu-HU" sz="1400" b="1" dirty="0">
              <a:solidFill>
                <a:schemeClr val="accent6">
                  <a:lumMod val="75000"/>
                </a:schemeClr>
              </a:solidFill>
              <a:latin typeface="Tw Cen MT" pitchFamily="34" charset="-1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10943" y="1519088"/>
            <a:ext cx="1676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w Cen MT" pitchFamily="34" charset="-18"/>
              </a:rPr>
              <a:t>Akik végül adtak vért</a:t>
            </a:r>
          </a:p>
          <a:p>
            <a:pPr algn="ctr"/>
            <a:r>
              <a:rPr lang="hu-HU" sz="1400" b="1" dirty="0" smtClean="0">
                <a:solidFill>
                  <a:schemeClr val="accent6">
                    <a:lumMod val="75000"/>
                  </a:schemeClr>
                </a:solidFill>
                <a:latin typeface="Tw Cen MT" pitchFamily="34" charset="-18"/>
              </a:rPr>
              <a:t>BEHAVIOR</a:t>
            </a:r>
            <a:endParaRPr lang="hu-HU" b="1" dirty="0">
              <a:solidFill>
                <a:schemeClr val="accent6">
                  <a:lumMod val="75000"/>
                </a:schemeClr>
              </a:solidFill>
              <a:latin typeface="Tw Cen MT" pitchFamily="34" charset="-1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2462777"/>
            <a:ext cx="6705600" cy="762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62000" y="3917293"/>
            <a:ext cx="6825343" cy="8763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4259680"/>
            <a:ext cx="1620981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solidFill>
                  <a:schemeClr val="bg1"/>
                </a:solidFill>
                <a:latin typeface="Tw Cen MT" pitchFamily="34" charset="-18"/>
              </a:rPr>
              <a:t>?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Tw Cen MT" pitchFamily="34" charset="-18"/>
              </a:rPr>
              <a:t>Pszichológiai tényezők</a:t>
            </a:r>
            <a:endParaRPr lang="hu-HU" b="1" dirty="0">
              <a:solidFill>
                <a:schemeClr val="bg1"/>
              </a:solidFill>
              <a:latin typeface="Tw Cen MT" pitchFamily="34" charset="-1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94859" y="4116078"/>
            <a:ext cx="1620981" cy="12618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solidFill>
                  <a:schemeClr val="bg1"/>
                </a:solidFill>
                <a:latin typeface="Tw Cen MT" pitchFamily="34" charset="-18"/>
              </a:rPr>
              <a:t>?</a:t>
            </a:r>
          </a:p>
          <a:p>
            <a:pPr algn="ctr"/>
            <a:r>
              <a:rPr lang="hu-HU" sz="1600" b="1" dirty="0" smtClean="0">
                <a:solidFill>
                  <a:schemeClr val="bg1"/>
                </a:solidFill>
                <a:latin typeface="Tw Cen MT" pitchFamily="34" charset="-18"/>
              </a:rPr>
              <a:t>Kommunikáció</a:t>
            </a:r>
            <a:endParaRPr lang="hu-HU" sz="1600" b="1" dirty="0">
              <a:solidFill>
                <a:schemeClr val="bg1"/>
              </a:solidFill>
              <a:latin typeface="Tw Cen MT" pitchFamily="34" charset="-1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4039540"/>
            <a:ext cx="1620981" cy="15081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solidFill>
                  <a:schemeClr val="bg1"/>
                </a:solidFill>
                <a:latin typeface="Tw Cen MT" pitchFamily="34" charset="-18"/>
              </a:rPr>
              <a:t>?</a:t>
            </a:r>
          </a:p>
          <a:p>
            <a:pPr algn="ctr"/>
            <a:r>
              <a:rPr lang="hu-HU" sz="1600" b="1" dirty="0" smtClean="0">
                <a:solidFill>
                  <a:schemeClr val="bg1"/>
                </a:solidFill>
                <a:latin typeface="Tw Cen MT" pitchFamily="34" charset="-18"/>
              </a:rPr>
              <a:t>Akadályozó tényezők</a:t>
            </a:r>
            <a:endParaRPr lang="hu-HU" sz="1600" b="1" dirty="0">
              <a:solidFill>
                <a:schemeClr val="bg1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927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9" grpId="0" animBg="1"/>
      <p:bldP spid="19" grpId="1" animBg="1"/>
      <p:bldP spid="21" grpId="0" animBg="1"/>
      <p:bldP spid="21" grpId="1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eredmények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u-HU" sz="1600" dirty="0" smtClean="0"/>
              <a:t>Pszichológiai tényezők és kommunikáció hatása a szándékra és viselkedésre</a:t>
            </a:r>
            <a:endParaRPr lang="hu-HU" sz="16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3238500"/>
            <a:ext cx="9906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Szándék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0" y="3238500"/>
            <a:ext cx="11430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Viselkedés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463748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Attitűd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124200"/>
            <a:ext cx="1219200" cy="4953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Szubjektív norma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4724400"/>
            <a:ext cx="1219200" cy="7509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Észlelt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5862967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Én-hatékonyság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886200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Morális norma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2282455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Én-azonosság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4050" y="1440709"/>
            <a:ext cx="1447800" cy="4890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Kommunikáció</a:t>
            </a:r>
            <a:endParaRPr lang="hu-HU" sz="1400" dirty="0">
              <a:latin typeface="Franklin Gothic Dem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83234" y="4724399"/>
            <a:ext cx="1714500" cy="480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Franklin Gothic Demi" pitchFamily="34" charset="0"/>
              </a:rPr>
              <a:t>Valós viselkedés kontroll</a:t>
            </a:r>
            <a:endParaRPr lang="hu-HU" sz="1400" dirty="0">
              <a:latin typeface="Franklin Gothic Demi" pitchFamily="34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10" idx="1"/>
          </p:cNvCxnSpPr>
          <p:nvPr/>
        </p:nvCxnSpPr>
        <p:spPr>
          <a:xfrm>
            <a:off x="2133600" y="1711398"/>
            <a:ext cx="2743200" cy="177475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  <a:endCxn id="10" idx="1"/>
          </p:cNvCxnSpPr>
          <p:nvPr/>
        </p:nvCxnSpPr>
        <p:spPr>
          <a:xfrm>
            <a:off x="2133600" y="2511055"/>
            <a:ext cx="2743200" cy="97509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0" idx="1"/>
          </p:cNvCxnSpPr>
          <p:nvPr/>
        </p:nvCxnSpPr>
        <p:spPr>
          <a:xfrm>
            <a:off x="2133600" y="3371850"/>
            <a:ext cx="2743200" cy="1143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3"/>
          </p:cNvCxnSpPr>
          <p:nvPr/>
        </p:nvCxnSpPr>
        <p:spPr>
          <a:xfrm flipV="1">
            <a:off x="2133600" y="3486150"/>
            <a:ext cx="2743200" cy="62865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10" idx="1"/>
          </p:cNvCxnSpPr>
          <p:nvPr/>
        </p:nvCxnSpPr>
        <p:spPr>
          <a:xfrm flipV="1">
            <a:off x="2133600" y="3486150"/>
            <a:ext cx="2743200" cy="16137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3"/>
            <a:endCxn id="10" idx="1"/>
          </p:cNvCxnSpPr>
          <p:nvPr/>
        </p:nvCxnSpPr>
        <p:spPr>
          <a:xfrm flipV="1">
            <a:off x="2133600" y="3486150"/>
            <a:ext cx="2743200" cy="260541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2"/>
          </p:cNvCxnSpPr>
          <p:nvPr/>
        </p:nvCxnSpPr>
        <p:spPr>
          <a:xfrm flipH="1">
            <a:off x="6457949" y="1929807"/>
            <a:ext cx="1" cy="1556343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1" idx="1"/>
          </p:cNvCxnSpPr>
          <p:nvPr/>
        </p:nvCxnSpPr>
        <p:spPr>
          <a:xfrm>
            <a:off x="5867400" y="3486150"/>
            <a:ext cx="144780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9" idx="0"/>
          </p:cNvCxnSpPr>
          <p:nvPr/>
        </p:nvCxnSpPr>
        <p:spPr>
          <a:xfrm flipV="1">
            <a:off x="6740484" y="3486150"/>
            <a:ext cx="0" cy="123824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83234" y="5321435"/>
            <a:ext cx="171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latin typeface="Tw Cen MT" pitchFamily="34" charset="-18"/>
              </a:rPr>
              <a:t>Hátráltató tényezők</a:t>
            </a:r>
            <a:endParaRPr lang="hu-HU" sz="1400" dirty="0">
              <a:latin typeface="Tw Cen MT" pitchFamily="34" charset="-1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9535" y="3054782"/>
            <a:ext cx="707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,393**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69535" y="2341778"/>
            <a:ext cx="707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,664**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37636" y="1711398"/>
            <a:ext cx="738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,542**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69535" y="3564523"/>
            <a:ext cx="707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,502**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7637" y="4343400"/>
            <a:ext cx="630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,205*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60674" y="4982881"/>
            <a:ext cx="715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Tw Cen MT Condensed" pitchFamily="34" charset="-18"/>
              </a:rPr>
              <a:t>,599**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05451" y="2485063"/>
            <a:ext cx="764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Tw Cen MT Condensed" pitchFamily="34" charset="-18"/>
              </a:rPr>
              <a:t>-,673**</a:t>
            </a:r>
            <a:endParaRPr lang="hu-HU" sz="1600" b="1" dirty="0">
              <a:latin typeface="Tw Cen MT Condensed" pitchFamily="34" charset="-1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60434" y="3069223"/>
            <a:ext cx="630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  <a:latin typeface="Tw Cen MT Condensed" pitchFamily="34" charset="-18"/>
              </a:rPr>
              <a:t>,016</a:t>
            </a:r>
            <a:endParaRPr lang="hu-HU" sz="1600" dirty="0">
              <a:solidFill>
                <a:schemeClr val="bg1">
                  <a:lumMod val="65000"/>
                </a:schemeClr>
              </a:solidFill>
              <a:latin typeface="Tw Cen MT Condensed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209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eredmények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Kommunikáció</a:t>
            </a:r>
            <a:endParaRPr lang="hu-H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66768"/>
              </p:ext>
            </p:extLst>
          </p:nvPr>
        </p:nvGraphicFramePr>
        <p:xfrm>
          <a:off x="9677400" y="1371600"/>
          <a:ext cx="7848599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1"/>
                <a:gridCol w="777789"/>
                <a:gridCol w="1272746"/>
                <a:gridCol w="1060621"/>
                <a:gridCol w="1060621"/>
                <a:gridCol w="1060621"/>
              </a:tblGrid>
              <a:tr h="36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Tw Cen MT" pitchFamily="34" charset="-18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b="1" kern="1200" dirty="0" smtClean="0"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+mn-ea"/>
                          <a:cs typeface="+mn-cs"/>
                        </a:rPr>
                        <a:t>Érintett</a:t>
                      </a:r>
                      <a:endParaRPr lang="hu-HU" sz="1100" b="1" kern="1200" dirty="0"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b="1" kern="1200" dirty="0" smtClean="0"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+mn-ea"/>
                          <a:cs typeface="+mn-cs"/>
                        </a:rPr>
                        <a:t>Emlékezett a felhívásra</a:t>
                      </a:r>
                      <a:endParaRPr lang="hu-HU" sz="1100" b="1" kern="1200" dirty="0"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  <a:latin typeface="Tw Cen MT" pitchFamily="34" charset="-18"/>
                        </a:rPr>
                        <a:t>Hatékonyság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Impact</a:t>
                      </a:r>
                      <a:r>
                        <a:rPr lang="hu-HU" sz="1200" b="1" baseline="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 on beeing informed</a:t>
                      </a:r>
                      <a:endParaRPr lang="hu-HU" sz="1200" b="1" dirty="0" smtClean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Source</a:t>
                      </a:r>
                      <a:r>
                        <a:rPr lang="hu-HU" sz="1200" b="1" baseline="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 of information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GTK Facebook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csoportok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100%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48%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48%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Cannot computed</a:t>
                      </a:r>
                      <a:endParaRPr lang="hu-HU" sz="105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,557**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GTK Facebook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oldal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82%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39%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48%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,052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,464**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SZTE Marketing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Klub </a:t>
                      </a: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Facebook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oldal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61%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5%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9%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,100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,137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SZTE Marketing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Klub hírlevél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49%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9%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18%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-,086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,181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w Cen MT" pitchFamily="34" charset="-18"/>
                        </a:rPr>
                        <a:t>MKT Facebook 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oldal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46%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21%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47%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,247*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,302*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Épület </a:t>
                      </a:r>
                      <a:r>
                        <a:rPr lang="hu-HU" sz="1000" baseline="0" dirty="0" smtClean="0">
                          <a:effectLst/>
                          <a:latin typeface="Tw Cen MT" pitchFamily="34" charset="-18"/>
                        </a:rPr>
                        <a:t>I. (KO)</a:t>
                      </a: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 – listben programajánló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23%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5%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24%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,260*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,137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Épület I. (KO) –</a:t>
                      </a:r>
                      <a:r>
                        <a:rPr lang="hu-HU" sz="1000" baseline="0" dirty="0" smtClean="0">
                          <a:effectLst/>
                          <a:latin typeface="Tw Cen MT" pitchFamily="34" charset="-18"/>
                        </a:rPr>
                        <a:t> plakátok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44%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16%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37%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,352**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,253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  <a:latin typeface="Tw Cen MT" pitchFamily="34" charset="-18"/>
                        </a:rPr>
                        <a:t>Épület II. (GO) –</a:t>
                      </a:r>
                      <a:r>
                        <a:rPr lang="hu-HU" sz="1000" baseline="0" dirty="0" smtClean="0">
                          <a:effectLst/>
                          <a:latin typeface="Tw Cen MT" pitchFamily="34" charset="-18"/>
                        </a:rPr>
                        <a:t> plakátok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w Cen MT" pitchFamily="34" charset="-18"/>
                        </a:rPr>
                        <a:t>88%</a:t>
                      </a:r>
                      <a:endParaRPr lang="hu-HU" sz="120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30%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w Cen MT" pitchFamily="34" charset="-18"/>
                        </a:rPr>
                        <a:t>35%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,105</a:t>
                      </a:r>
                      <a:endParaRPr lang="hu-HU" sz="1200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w Cen MT" pitchFamily="34" charset="-18"/>
                          <a:ea typeface="Calibri"/>
                          <a:cs typeface="Times New Roman"/>
                        </a:rPr>
                        <a:t>,381**</a:t>
                      </a:r>
                      <a:endParaRPr lang="hu-HU" sz="1200" b="1" dirty="0">
                        <a:effectLst/>
                        <a:latin typeface="Tw Cen MT" pitchFamily="34" charset="-18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68315598"/>
              </p:ext>
            </p:extLst>
          </p:nvPr>
        </p:nvGraphicFramePr>
        <p:xfrm>
          <a:off x="464127" y="1524000"/>
          <a:ext cx="8077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939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véradás</vt:lpstr>
      <vt:lpstr>Véradási statisztika | Magyarország</vt:lpstr>
      <vt:lpstr>Tervezett viselkedés elmélete</vt:lpstr>
      <vt:lpstr>Tervezett viselkedés elméletének kiterjesztése</vt:lpstr>
      <vt:lpstr>Kutatás célja</vt:lpstr>
      <vt:lpstr>Research method</vt:lpstr>
      <vt:lpstr>Kutatási eredmények</vt:lpstr>
      <vt:lpstr>Kutatási eredmények</vt:lpstr>
      <vt:lpstr>Kutatási eredmények</vt:lpstr>
      <vt:lpstr>Kutatási eredmények</vt:lpstr>
      <vt:lpstr>kÖVETKEZTETÉSEK</vt:lpstr>
      <vt:lpstr>Felhasznált szakirodalom</vt:lpstr>
      <vt:lpstr>Köszönöm a megtisztelő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Sanyi</dc:creator>
  <cp:lastModifiedBy>Sanyi</cp:lastModifiedBy>
  <cp:revision>272</cp:revision>
  <dcterms:created xsi:type="dcterms:W3CDTF">2006-08-16T00:00:00Z</dcterms:created>
  <dcterms:modified xsi:type="dcterms:W3CDTF">2017-05-17T13:35:46Z</dcterms:modified>
</cp:coreProperties>
</file>