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387" r:id="rId2"/>
    <p:sldId id="389" r:id="rId3"/>
    <p:sldId id="418" r:id="rId4"/>
    <p:sldId id="430" r:id="rId5"/>
    <p:sldId id="433" r:id="rId6"/>
    <p:sldId id="431" r:id="rId7"/>
    <p:sldId id="434" r:id="rId8"/>
    <p:sldId id="436" r:id="rId9"/>
    <p:sldId id="437" r:id="rId10"/>
    <p:sldId id="435" r:id="rId11"/>
    <p:sldId id="38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EFEF"/>
    <a:srgbClr val="FFD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60"/>
  </p:normalViewPr>
  <p:slideViewPr>
    <p:cSldViewPr>
      <p:cViewPr>
        <p:scale>
          <a:sx n="70" d="100"/>
          <a:sy n="70" d="100"/>
        </p:scale>
        <p:origin x="-13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31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34514-5ACF-4A9F-A344-4B7DC8160600}" type="datetimeFigureOut">
              <a:rPr lang="hu-HU" smtClean="0"/>
              <a:t>2017.05.18.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0E4F0-A951-4472-A744-530430E739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568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9712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3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8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24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750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42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45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25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0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619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93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00BE16-B8C7-47E6-8C32-01DFB9C29AE4}" type="slidenum">
              <a:rPr lang="hu-HU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>
              <a:solidFill>
                <a:srgbClr val="FFFFFF"/>
              </a:solidFill>
            </a:endParaRPr>
          </a:p>
        </p:txBody>
      </p:sp>
      <p:graphicFrame>
        <p:nvGraphicFramePr>
          <p:cNvPr id="7" name="Group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21384016"/>
              </p:ext>
            </p:extLst>
          </p:nvPr>
        </p:nvGraphicFramePr>
        <p:xfrm>
          <a:off x="-36513" y="-26988"/>
          <a:ext cx="792089" cy="6884988"/>
        </p:xfrm>
        <a:graphic>
          <a:graphicData uri="http://schemas.openxmlformats.org/drawingml/2006/table">
            <a:tbl>
              <a:tblPr/>
              <a:tblGrid>
                <a:gridCol w="792089"/>
              </a:tblGrid>
              <a:tr h="6884988">
                <a:tc>
                  <a:txBody>
                    <a:bodyPr/>
                    <a:lstStyle/>
                    <a:p>
                      <a:pPr marL="717550" marR="0" lvl="4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FD8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13" descr="logo honlaprol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296"/>
            <a:ext cx="540370" cy="54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71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7" y="2204864"/>
            <a:ext cx="8028384" cy="2160761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hu-HU" dirty="0">
                <a:latin typeface="Times New Roman" pitchFamily="18" charset="0"/>
              </a:rPr>
              <a:t/>
            </a:r>
            <a:br>
              <a:rPr lang="hu-HU" dirty="0">
                <a:latin typeface="Times New Roman" pitchFamily="18" charset="0"/>
              </a:rPr>
            </a:br>
            <a:r>
              <a:rPr lang="hu-HU" b="1" dirty="0" smtClean="0"/>
              <a:t>Nemzetközi hallgatók helyi értéke</a:t>
            </a:r>
            <a:r>
              <a:rPr lang="hu-HU" dirty="0" smtClean="0">
                <a:latin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</a:rPr>
            </a:br>
            <a:r>
              <a:rPr lang="hu-HU" dirty="0">
                <a:latin typeface="Times New Roman" pitchFamily="18" charset="0"/>
              </a:rPr>
              <a:t/>
            </a:r>
            <a:br>
              <a:rPr lang="hu-HU" dirty="0">
                <a:latin typeface="Times New Roman" pitchFamily="18" charset="0"/>
              </a:rPr>
            </a:br>
            <a:r>
              <a:rPr lang="hu-HU" sz="2700" dirty="0" smtClean="0">
                <a:latin typeface="Times New Roman" pitchFamily="18" charset="0"/>
              </a:rPr>
              <a:t/>
            </a:r>
            <a:br>
              <a:rPr lang="hu-HU" sz="2700" dirty="0" smtClean="0">
                <a:latin typeface="Times New Roman" pitchFamily="18" charset="0"/>
              </a:rPr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Révész Balázs – </a:t>
            </a:r>
            <a:r>
              <a:rPr lang="hu-HU" sz="2400" dirty="0" smtClean="0"/>
              <a:t>Kéri Anita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SZTE GTK</a:t>
            </a:r>
            <a:endParaRPr lang="hu-HU" sz="4000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8608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sz="4000" dirty="0">
              <a:solidFill>
                <a:srgbClr val="F4EFD8"/>
              </a:solidFill>
            </a:endParaRPr>
          </a:p>
          <a:p>
            <a:pPr>
              <a:lnSpc>
                <a:spcPct val="90000"/>
              </a:lnSpc>
            </a:pPr>
            <a:endParaRPr lang="hu-HU" sz="66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2054" name="Picture 6" descr="kezdo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3" y="4625975"/>
            <a:ext cx="1449387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995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Empirikus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500" dirty="0" smtClean="0"/>
              <a:t>2. fázis:</a:t>
            </a:r>
          </a:p>
          <a:p>
            <a:r>
              <a:rPr lang="hu-HU" sz="2500" dirty="0"/>
              <a:t>pilot </a:t>
            </a:r>
            <a:r>
              <a:rPr lang="hu-HU" sz="2500" dirty="0" err="1"/>
              <a:t>study</a:t>
            </a:r>
            <a:r>
              <a:rPr lang="hu-HU" sz="2500" dirty="0"/>
              <a:t> a GTK hallgatói körében a </a:t>
            </a:r>
            <a:r>
              <a:rPr lang="hu-HU" sz="2500" dirty="0" smtClean="0"/>
              <a:t>szegedi kiadásaikról</a:t>
            </a:r>
          </a:p>
          <a:p>
            <a:r>
              <a:rPr lang="hu-HU" sz="2500" dirty="0" smtClean="0"/>
              <a:t>9 fő megkérdezése</a:t>
            </a:r>
          </a:p>
          <a:p>
            <a:r>
              <a:rPr lang="hu-HU" sz="2500" dirty="0" smtClean="0"/>
              <a:t>Tandíjon felül havi szinten átlag 97.000,- Ft-ot költenek el a hallgatók Szegeden (egyénenként nagyon változó) </a:t>
            </a:r>
          </a:p>
          <a:p>
            <a:endParaRPr lang="hu-HU" sz="2500" dirty="0" smtClean="0"/>
          </a:p>
          <a:p>
            <a:r>
              <a:rPr lang="hu-HU" sz="2500" dirty="0" smtClean="0"/>
              <a:t>PTE ÁOK hallgatói körében mért havi összeg: 178.900,- Ft </a:t>
            </a:r>
            <a:br>
              <a:rPr lang="hu-HU" sz="2500" dirty="0" smtClean="0"/>
            </a:br>
            <a:r>
              <a:rPr lang="hu-HU" sz="2500" dirty="0" smtClean="0"/>
              <a:t>(M. Császár – </a:t>
            </a:r>
            <a:r>
              <a:rPr lang="hu-HU" sz="2500" dirty="0" err="1" smtClean="0"/>
              <a:t>Wusching</a:t>
            </a:r>
            <a:r>
              <a:rPr lang="hu-HU" sz="2500" dirty="0" smtClean="0"/>
              <a:t> 2016)</a:t>
            </a:r>
          </a:p>
          <a:p>
            <a:r>
              <a:rPr lang="hu-HU" sz="2500" dirty="0" smtClean="0"/>
              <a:t>PTE, DE, SZTE 1500 hallgatóra kiterjedő felmérés szerint a három egyetem külföldi hallgatói együtt éves 22 milliárd forintot költenek el</a:t>
            </a:r>
          </a:p>
        </p:txBody>
      </p:sp>
    </p:spTree>
    <p:extLst>
      <p:ext uri="{BB962C8B-B14F-4D97-AF65-F5344CB8AC3E}">
        <p14:creationId xmlns:p14="http://schemas.microsoft.com/office/powerpoint/2010/main" val="383403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Élőláb helye 5"/>
          <p:cNvSpPr txBox="1">
            <a:spLocks/>
          </p:cNvSpPr>
          <p:nvPr/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 smtClean="0">
                <a:solidFill>
                  <a:schemeClr val="tx1"/>
                </a:solidFill>
              </a:rPr>
              <a:t> </a:t>
            </a:r>
            <a:endParaRPr lang="hu-H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3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r>
              <a:rPr lang="hu-HU" dirty="0" smtClean="0"/>
              <a:t>Cél</a:t>
            </a:r>
            <a:endParaRPr lang="hu-HU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1043608" y="1700808"/>
            <a:ext cx="7848872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Szeged megítélésének vizsgálata a külföldi hallgatók és turisták körében</a:t>
            </a:r>
          </a:p>
          <a:p>
            <a:pPr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A külföldi hallgatók jelenlétéből származó gazdasági és társadalmi hatások vizsgálata</a:t>
            </a:r>
            <a:endParaRPr lang="hu-HU" dirty="0" smtClean="0">
              <a:latin typeface="+mj-lt"/>
            </a:endParaRPr>
          </a:p>
          <a:p>
            <a:pPr lvl="1" algn="just">
              <a:lnSpc>
                <a:spcPct val="90000"/>
              </a:lnSpc>
            </a:pPr>
            <a:endParaRPr lang="hu-HU" dirty="0" smtClean="0">
              <a:latin typeface="+mj-lt"/>
            </a:endParaRPr>
          </a:p>
          <a:p>
            <a:pPr lvl="1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Miért fontos?</a:t>
            </a:r>
          </a:p>
          <a:p>
            <a:pPr lvl="2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SZTE-nek:</a:t>
            </a:r>
          </a:p>
          <a:p>
            <a:pPr lvl="3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Demográfiai </a:t>
            </a:r>
            <a:r>
              <a:rPr lang="hu-HU" dirty="0" smtClean="0">
                <a:latin typeface="+mj-lt"/>
              </a:rPr>
              <a:t>változások</a:t>
            </a:r>
          </a:p>
          <a:p>
            <a:pPr lvl="3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Finanszírozási rendszer átalakulása</a:t>
            </a:r>
          </a:p>
          <a:p>
            <a:pPr lvl="3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Globális trend a </a:t>
            </a:r>
            <a:r>
              <a:rPr lang="hu-HU" dirty="0" err="1" smtClean="0">
                <a:latin typeface="+mj-lt"/>
              </a:rPr>
              <a:t>nemzetköziesedés</a:t>
            </a:r>
            <a:endParaRPr lang="hu-HU" dirty="0" smtClean="0">
              <a:latin typeface="+mj-lt"/>
            </a:endParaRPr>
          </a:p>
          <a:p>
            <a:pPr lvl="3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Top 200-ba kerülés, mint országos cél</a:t>
            </a:r>
          </a:p>
          <a:p>
            <a:pPr lvl="2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Szeged városának:</a:t>
            </a:r>
          </a:p>
          <a:p>
            <a:pPr lvl="3" algn="just">
              <a:lnSpc>
                <a:spcPct val="90000"/>
              </a:lnSpc>
            </a:pPr>
            <a:r>
              <a:rPr lang="hu-HU" dirty="0" smtClean="0">
                <a:latin typeface="+mj-lt"/>
              </a:rPr>
              <a:t>Lokális gazdaságfejlesztési szerep (kiadásaik révén és potenciális munkaerőként vállalatok számára telepítési tényezőként)</a:t>
            </a:r>
            <a:endParaRPr lang="hu-HU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hu-HU" dirty="0" smtClean="0">
              <a:latin typeface="+mj-lt"/>
            </a:endParaRPr>
          </a:p>
          <a:p>
            <a:pPr>
              <a:lnSpc>
                <a:spcPct val="90000"/>
              </a:lnSpc>
            </a:pPr>
            <a:endParaRPr lang="hu-HU" sz="3600" dirty="0"/>
          </a:p>
          <a:p>
            <a:pPr>
              <a:lnSpc>
                <a:spcPct val="90000"/>
              </a:lnSpc>
            </a:pPr>
            <a:endParaRPr lang="hu-HU" sz="3600" dirty="0" smtClean="0">
              <a:latin typeface="+mj-lt"/>
            </a:endParaRPr>
          </a:p>
          <a:p>
            <a:pPr lvl="1">
              <a:lnSpc>
                <a:spcPct val="90000"/>
              </a:lnSpc>
            </a:pPr>
            <a:endParaRPr lang="hu-HU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hu-HU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80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hu-HU" dirty="0" err="1" smtClean="0"/>
              <a:t>Nemzetköziesedés</a:t>
            </a:r>
            <a:endParaRPr lang="hu-HU" dirty="0"/>
          </a:p>
        </p:txBody>
      </p:sp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971600" y="1700808"/>
            <a:ext cx="792088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 smtClean="0">
                <a:latin typeface="+mj-lt"/>
              </a:rPr>
              <a:t>2000-ben </a:t>
            </a:r>
            <a:r>
              <a:rPr lang="hu-HU" sz="2800" dirty="0"/>
              <a:t>a világon mintegy </a:t>
            </a:r>
            <a:r>
              <a:rPr lang="hu-HU" sz="2800" dirty="0" smtClean="0"/>
              <a:t>2 </a:t>
            </a:r>
            <a:r>
              <a:rPr lang="hu-HU" sz="2800" dirty="0"/>
              <a:t>millió hallgató tanult külföldön (OECD)</a:t>
            </a:r>
            <a:endParaRPr lang="hu-HU" sz="2800" dirty="0" smtClean="0"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hu-HU" sz="2800" dirty="0" smtClean="0">
                <a:latin typeface="+mj-lt"/>
              </a:rPr>
              <a:t>2012-ben a világon mintegy 4,5 millió hallgató tanult külföldön (OECD)</a:t>
            </a:r>
          </a:p>
          <a:p>
            <a:pPr>
              <a:lnSpc>
                <a:spcPct val="90000"/>
              </a:lnSpc>
            </a:pPr>
            <a:r>
              <a:rPr lang="hu-HU" sz="2800" dirty="0" smtClean="0">
                <a:solidFill>
                  <a:schemeClr val="tx1"/>
                </a:solidFill>
                <a:latin typeface="+mj-lt"/>
              </a:rPr>
              <a:t>2012-ben a külföldi hallgatók 48%-a Európát </a:t>
            </a:r>
            <a:r>
              <a:rPr lang="hu-HU" sz="2800" dirty="0" smtClean="0">
                <a:solidFill>
                  <a:schemeClr val="tx1"/>
                </a:solidFill>
                <a:latin typeface="+mj-lt"/>
              </a:rPr>
              <a:t>választotta</a:t>
            </a:r>
          </a:p>
          <a:p>
            <a:pPr>
              <a:lnSpc>
                <a:spcPct val="90000"/>
              </a:lnSpc>
            </a:pPr>
            <a:r>
              <a:rPr lang="hu-HU" sz="2800" dirty="0" smtClean="0">
                <a:latin typeface="+mj-lt"/>
              </a:rPr>
              <a:t>2016-ban a világon mintegy 5 millió hallgató tanult külföldön (ICEF)</a:t>
            </a:r>
            <a:endParaRPr lang="hu-HU" sz="2800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hu-HU" sz="2800" dirty="0" smtClean="0">
                <a:latin typeface="+mj-lt"/>
              </a:rPr>
              <a:t>Fontos bevételi forrás lehet (intézményi és lokális szinten egyaránt)</a:t>
            </a:r>
          </a:p>
          <a:p>
            <a:pPr>
              <a:lnSpc>
                <a:spcPct val="90000"/>
              </a:lnSpc>
            </a:pPr>
            <a:endParaRPr lang="hu-HU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74333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38" t="32776" r="7090" b="15283"/>
          <a:stretch/>
        </p:blipFill>
        <p:spPr bwMode="auto">
          <a:xfrm>
            <a:off x="1115616" y="1450074"/>
            <a:ext cx="7560840" cy="537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ím 3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hu-HU" dirty="0" err="1" smtClean="0"/>
              <a:t>Nemzetköziesedés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905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Nemzetközi hallgatók értéke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Direkt hatás</a:t>
            </a:r>
          </a:p>
          <a:p>
            <a:pPr lvl="1"/>
            <a:r>
              <a:rPr lang="hu-HU" dirty="0" smtClean="0"/>
              <a:t>Tanulmányokkal kapcsolatos kiadások</a:t>
            </a:r>
          </a:p>
          <a:p>
            <a:pPr lvl="1"/>
            <a:r>
              <a:rPr lang="hu-HU" dirty="0" smtClean="0"/>
              <a:t>Lakhatással, megélhetéssel kapcsolatos kiadások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hu-HU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hu-HU" sz="3200" dirty="0" smtClean="0"/>
              <a:t>Indirekt hatás:</a:t>
            </a:r>
          </a:p>
          <a:p>
            <a:pPr lvl="1"/>
            <a:r>
              <a:rPr lang="hu-HU" dirty="0"/>
              <a:t>Szülők, vendégek látogatásai, kiadásai</a:t>
            </a:r>
          </a:p>
          <a:p>
            <a:pPr lvl="1"/>
            <a:r>
              <a:rPr lang="hu-HU" dirty="0"/>
              <a:t>Ellensúlyozza (részben) a magyar diákok nyugati egyetemekre távozását</a:t>
            </a:r>
          </a:p>
          <a:p>
            <a:pPr lvl="1"/>
            <a:r>
              <a:rPr lang="hu-HU" dirty="0"/>
              <a:t>Nemzetközi atmoszférát teremt az intézményben tanuló magyar diákok számára is</a:t>
            </a:r>
          </a:p>
          <a:p>
            <a:pPr lvl="1"/>
            <a:r>
              <a:rPr lang="hu-HU" dirty="0"/>
              <a:t>Magyarország nemzetközi láthatóságát, elfogadottságát javítja (turisztikai értelemben és gazdasági értelemben egyaránt)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4234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Empirikus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2500" dirty="0" smtClean="0"/>
              <a:t>1. fázis:</a:t>
            </a:r>
          </a:p>
          <a:p>
            <a:r>
              <a:rPr lang="hu-HU" sz="2500" dirty="0" smtClean="0"/>
              <a:t>2016 nyarán kérdőíves kutatással szólítottuk meg a Szegedre érkező külföldi turistákat és az SZTE nemzetközi hallgatóit</a:t>
            </a:r>
          </a:p>
          <a:p>
            <a:pPr marL="0" indent="0">
              <a:buNone/>
            </a:pPr>
            <a:endParaRPr lang="hu-HU" sz="2500" dirty="0" smtClean="0"/>
          </a:p>
          <a:p>
            <a:pPr marL="0" indent="0">
              <a:buNone/>
            </a:pPr>
            <a:r>
              <a:rPr lang="hu-HU" sz="2500" dirty="0" smtClean="0"/>
              <a:t>2. fázis:</a:t>
            </a:r>
          </a:p>
          <a:p>
            <a:r>
              <a:rPr lang="hu-HU" sz="2500" dirty="0" smtClean="0"/>
              <a:t>2017 tavasz: pilot </a:t>
            </a:r>
            <a:r>
              <a:rPr lang="hu-HU" sz="2500" dirty="0" err="1" smtClean="0"/>
              <a:t>study</a:t>
            </a:r>
            <a:r>
              <a:rPr lang="hu-HU" sz="2500" dirty="0" smtClean="0"/>
              <a:t> a GTK hallgatói körében a kiadásaikról</a:t>
            </a:r>
          </a:p>
          <a:p>
            <a:pPr marL="0" indent="0">
              <a:buNone/>
            </a:pPr>
            <a:endParaRPr lang="hu-HU" sz="2500" dirty="0" smtClean="0"/>
          </a:p>
          <a:p>
            <a:pPr marL="0" indent="0">
              <a:buNone/>
            </a:pPr>
            <a:r>
              <a:rPr lang="hu-HU" sz="2500" dirty="0" smtClean="0"/>
              <a:t>3. fázis – tervezett:</a:t>
            </a:r>
          </a:p>
          <a:p>
            <a:r>
              <a:rPr lang="hu-HU" sz="2500" dirty="0" smtClean="0"/>
              <a:t>2017 ősz SZTE szintű lekérdezés</a:t>
            </a: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223134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Empirikus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500" dirty="0" smtClean="0"/>
              <a:t>fázis:</a:t>
            </a:r>
          </a:p>
          <a:p>
            <a:pPr marL="0" indent="0">
              <a:buNone/>
            </a:pPr>
            <a:r>
              <a:rPr lang="hu-HU" sz="2500" dirty="0" smtClean="0"/>
              <a:t>Szegedre érkezett külföldi turisták és SZTE külföldi hallgatók megkérdezése – elégedettség mérés</a:t>
            </a:r>
          </a:p>
          <a:p>
            <a:pPr marL="0" indent="0">
              <a:buNone/>
            </a:pPr>
            <a:r>
              <a:rPr lang="hu-HU" sz="2500" dirty="0" smtClean="0"/>
              <a:t>Külföldi turista: 130 fő</a:t>
            </a:r>
          </a:p>
          <a:p>
            <a:pPr marL="0" indent="0">
              <a:buNone/>
            </a:pPr>
            <a:r>
              <a:rPr lang="hu-HU" sz="2500" dirty="0" smtClean="0"/>
              <a:t>Külföldi egyetemista: 188 fő</a:t>
            </a:r>
          </a:p>
          <a:p>
            <a:pPr marL="0" indent="0">
              <a:buNone/>
            </a:pPr>
            <a:r>
              <a:rPr lang="hu-HU" sz="2500" dirty="0" smtClean="0"/>
              <a:t>Összesen 318 fő.</a:t>
            </a:r>
          </a:p>
          <a:p>
            <a:pPr marL="0" indent="0">
              <a:buNone/>
            </a:pPr>
            <a:endParaRPr lang="hu-HU" sz="2500" dirty="0"/>
          </a:p>
        </p:txBody>
      </p:sp>
    </p:spTree>
    <p:extLst>
      <p:ext uri="{BB962C8B-B14F-4D97-AF65-F5344CB8AC3E}">
        <p14:creationId xmlns:p14="http://schemas.microsoft.com/office/powerpoint/2010/main" val="38340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126164"/>
              </p:ext>
            </p:extLst>
          </p:nvPr>
        </p:nvGraphicFramePr>
        <p:xfrm>
          <a:off x="323528" y="836712"/>
          <a:ext cx="8640960" cy="5852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167"/>
                <a:gridCol w="747257"/>
                <a:gridCol w="1033765"/>
                <a:gridCol w="622419"/>
                <a:gridCol w="648072"/>
                <a:gridCol w="648072"/>
                <a:gridCol w="1080120"/>
                <a:gridCol w="792088"/>
              </a:tblGrid>
              <a:tr h="6520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u-HU" sz="1600" dirty="0"/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 egyáltalán nem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Teljes mértékben</a:t>
                      </a:r>
                      <a:endParaRPr lang="hu-H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NT/NV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(fő)</a:t>
                      </a: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szálláshelyek száma, elérhetősége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1,2%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38,8%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32,9%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45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16,4%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14,9%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35,8%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54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szálláshelyek színvonala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14,9%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43,6%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32,7%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19,3%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34,5%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27,6%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43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szálláshelyek ára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16,7%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40,2%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32,4%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28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12,8%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18,1%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39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Szeged, mint város hangulata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0,9%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23,1%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63,9%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13,7%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48,4%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27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A szegedi Tisza-part kiépítettsége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38,3%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28,4%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49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16,8%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24,1%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51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programok száma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41,3%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50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16,2%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27,0%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40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programok minősége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37,5%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33,8%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50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15,1%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24,7%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42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84898"/>
            <a:ext cx="58288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 szegedi szolgáltatásokkal való elégedettség </a:t>
            </a:r>
          </a:p>
        </p:txBody>
      </p:sp>
    </p:spTree>
    <p:extLst>
      <p:ext uri="{BB962C8B-B14F-4D97-AF65-F5344CB8AC3E}">
        <p14:creationId xmlns:p14="http://schemas.microsoft.com/office/powerpoint/2010/main" val="1183301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132439"/>
              </p:ext>
            </p:extLst>
          </p:nvPr>
        </p:nvGraphicFramePr>
        <p:xfrm>
          <a:off x="323528" y="836712"/>
          <a:ext cx="8568952" cy="582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9167"/>
                <a:gridCol w="747257"/>
                <a:gridCol w="1033765"/>
                <a:gridCol w="622419"/>
                <a:gridCol w="648072"/>
                <a:gridCol w="648072"/>
                <a:gridCol w="1080120"/>
                <a:gridCol w="720080"/>
              </a:tblGrid>
              <a:tr h="6520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u-HU" sz="1600" dirty="0"/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effectLst/>
                        </a:rPr>
                        <a:t>1 egyáltalán nem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2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Teljes mértékben</a:t>
                      </a:r>
                      <a:endParaRPr lang="hu-HU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NT/NV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(fő)</a:t>
                      </a: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városkép, utcai hangulat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33,3%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45,2%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37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33,3%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44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Elérhető online információk a szegedi programokról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15,4%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35,9%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52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3480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30,4%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14,1%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53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Tourinform működése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13,3%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33,3%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31,1%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85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22,7%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78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 elérhetősége közúton, vasúton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10,2%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14,3%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38,8%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32,7%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32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11,7%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27,6%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43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tömegközlekedés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43,1%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23,1%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65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13,2%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25,2%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29,8%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23,2%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37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autós közlekedés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5,1%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11,5%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17,9%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41,0%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24,4%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52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Tanuló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30,8%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26,2%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81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rowSpan="2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Szegedi autós parkolás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Turista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21,6%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23,0%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33,8%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12,2%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56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  <a:tr h="3657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Tanuló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17,3%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20,4%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24,5%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28,6%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9,2%</a:t>
                      </a:r>
                      <a:endParaRPr lang="hu-HU" sz="160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90</a:t>
                      </a:r>
                      <a:endParaRPr lang="hu-HU" sz="1600" dirty="0">
                        <a:solidFill>
                          <a:srgbClr val="365F9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762" marR="44762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6" y="188640"/>
            <a:ext cx="59843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u-HU" alt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 szegedi szolgáltatásokkal való elégedettség 2</a:t>
            </a:r>
          </a:p>
        </p:txBody>
      </p:sp>
    </p:spTree>
    <p:extLst>
      <p:ext uri="{BB962C8B-B14F-4D97-AF65-F5344CB8AC3E}">
        <p14:creationId xmlns:p14="http://schemas.microsoft.com/office/powerpoint/2010/main" val="2741668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2753</TotalTime>
  <Words>728</Words>
  <Application>Microsoft Office PowerPoint</Application>
  <PresentationFormat>Diavetítés a képernyőre (4:3 oldalarány)</PresentationFormat>
  <Paragraphs>286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 Theme</vt:lpstr>
      <vt:lpstr> Nemzetközi hallgatók helyi értéke     Révész Balázs – Kéri Anita SZTE GTK</vt:lpstr>
      <vt:lpstr>Cél</vt:lpstr>
      <vt:lpstr>Nemzetköziesedés</vt:lpstr>
      <vt:lpstr>Nemzetköziesedés</vt:lpstr>
      <vt:lpstr>Nemzetközi hallgatók értéke</vt:lpstr>
      <vt:lpstr>Empirikus kutatás</vt:lpstr>
      <vt:lpstr>Empirikus kutatás</vt:lpstr>
      <vt:lpstr>PowerPoint bemutató</vt:lpstr>
      <vt:lpstr>PowerPoint bemutató</vt:lpstr>
      <vt:lpstr>Empirikus kutatás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Eszti</dc:creator>
  <cp:lastModifiedBy>Revesz Balazs</cp:lastModifiedBy>
  <cp:revision>72</cp:revision>
  <dcterms:created xsi:type="dcterms:W3CDTF">2013-11-13T01:24:06Z</dcterms:created>
  <dcterms:modified xsi:type="dcterms:W3CDTF">2017-05-18T00:41:48Z</dcterms:modified>
</cp:coreProperties>
</file>